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d" ContentType="image/jpeg"/>
  <Default Extension="jpg" ContentType="image/jpeg"/>
  <Override PartName="/ppt/diagrams/data1.xml" ContentType="application/vnd.openxmlformats-officedocument.drawingml.diagramData+xml"/>
  <Override PartName="/ppt/presentation.xml" ContentType="application/vnd.openxmlformats-officedocument.presentationml.presentation.main+xml"/>
  <Override PartName="/ppt/slides/slide2.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Slides/notesSlide21.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slideMasters/slideMaster1.xml" ContentType="application/vnd.openxmlformats-officedocument.presentationml.slideMaster+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13.xml" ContentType="application/vnd.openxmlformats-officedocument.presentationml.notesSlide+xml"/>
  <Override PartName="/ppt/notesSlides/notesSlide17.xml" ContentType="application/vnd.openxmlformats-officedocument.presentationml.notesSlide+xml"/>
  <Override PartName="/ppt/notesSlides/notesSlide4.xml" ContentType="application/vnd.openxmlformats-officedocument.presentationml.notesSlide+xml"/>
  <Override PartName="/ppt/slideLayouts/slideLayout9.xml" ContentType="application/vnd.openxmlformats-officedocument.presentationml.slideLayout+xml"/>
  <Override PartName="/ppt/notesSlides/notesSlide3.xml" ContentType="application/vnd.openxmlformats-officedocument.presentationml.notesSlide+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10.xml" ContentType="application/vnd.openxmlformats-officedocument.presentationml.notesSlide+xml"/>
  <Override PartName="/ppt/slideLayouts/slideLayout8.xml" ContentType="application/vnd.openxmlformats-officedocument.presentationml.slideLayout+xml"/>
  <Override PartName="/ppt/slideLayouts/slideLayout2.xml" ContentType="application/vnd.openxmlformats-officedocument.presentationml.slideLayout+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diagrams/drawing1.xml" ContentType="application/vnd.ms-office.drawingml.diagramDrawing+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4"/>
  </p:notesMasterIdLst>
  <p:handoutMasterIdLst>
    <p:handoutMasterId r:id="rId25"/>
  </p:handoutMasterIdLst>
  <p:sldIdLst>
    <p:sldId id="257" r:id="rId2"/>
    <p:sldId id="335" r:id="rId3"/>
    <p:sldId id="258" r:id="rId4"/>
    <p:sldId id="346" r:id="rId5"/>
    <p:sldId id="300" r:id="rId6"/>
    <p:sldId id="301" r:id="rId7"/>
    <p:sldId id="302" r:id="rId8"/>
    <p:sldId id="291" r:id="rId9"/>
    <p:sldId id="292" r:id="rId10"/>
    <p:sldId id="293" r:id="rId11"/>
    <p:sldId id="325" r:id="rId12"/>
    <p:sldId id="345" r:id="rId13"/>
    <p:sldId id="295" r:id="rId14"/>
    <p:sldId id="344" r:id="rId15"/>
    <p:sldId id="297" r:id="rId16"/>
    <p:sldId id="311" r:id="rId17"/>
    <p:sldId id="323" r:id="rId18"/>
    <p:sldId id="327" r:id="rId19"/>
    <p:sldId id="328" r:id="rId20"/>
    <p:sldId id="322" r:id="rId21"/>
    <p:sldId id="318" r:id="rId22"/>
    <p:sldId id="334" r:id="rId23"/>
  </p:sldIdLst>
  <p:sldSz cx="9144000" cy="6858000" type="screen4x3"/>
  <p:notesSz cx="6881813" cy="9296400"/>
  <p:embeddedFontLst>
    <p:embeddedFont>
      <p:font typeface="Gill Sans MT" panose="020B0502020104020203" pitchFamily="34" charset="0"/>
      <p:regular r:id="rId26"/>
      <p:bold r:id="rId27"/>
      <p:italic r:id="rId28"/>
      <p:boldItalic r:id="rId29"/>
    </p:embeddedFont>
    <p:embeddedFont>
      <p:font typeface="MS Gothic" panose="020B0609070205080204" pitchFamily="49" charset="-128"/>
      <p:regular r:id="rId30"/>
    </p:embeddedFont>
    <p:embeddedFont>
      <p:font typeface="Gill Sans MT Condensed" panose="020B0506020104020203" pitchFamily="34" charset="0"/>
      <p:regular r:id="rId31"/>
    </p:embeddedFont>
    <p:embeddedFont>
      <p:font typeface="Calibri" panose="020F0502020204030204" pitchFamily="34" charset="0"/>
      <p:regular r:id="rId32"/>
      <p:bold r:id="rId33"/>
      <p:italic r:id="rId34"/>
      <p:boldItalic r:id="rId35"/>
    </p:embeddedFont>
    <p:embeddedFont>
      <p:font typeface="Rockwell Extra Bold" panose="02060903040505020403" pitchFamily="18" charset="0"/>
      <p:bold r:id="rId36"/>
    </p:embeddedFont>
  </p:embeddedFontLst>
  <p:custShowLst>
    <p:custShow name="Standard" id="0">
      <p:sldLst>
        <p:sld r:id="rId2"/>
        <p:sld r:id="rId3"/>
        <p:sld r:id="rId4"/>
        <p:sld r:id="rId9"/>
        <p:sld r:id="rId10"/>
        <p:sld r:id="rId11"/>
        <p:sld r:id="rId12"/>
        <p:sld r:id="rId14"/>
        <p:sld r:id="rId16"/>
        <p:sld r:id="rId6"/>
        <p:sld r:id="rId7"/>
        <p:sld r:id="rId8"/>
        <p:sld r:id="rId17"/>
        <p:sld r:id="rId18"/>
        <p:sld r:id="rId19"/>
        <p:sld r:id="rId20"/>
        <p:sld r:id="rId21"/>
        <p:sld r:id="rId22"/>
        <p:sld r:id="rId23"/>
      </p:sldLst>
    </p:custShow>
  </p:custShow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587E"/>
    <a:srgbClr val="E8E5DD"/>
    <a:srgbClr val="E6CEA5"/>
    <a:srgbClr val="F7DB09"/>
    <a:srgbClr val="04CE99"/>
    <a:srgbClr val="CCFFCC"/>
    <a:srgbClr val="03A97E"/>
    <a:srgbClr val="03916B"/>
    <a:srgbClr val="DAB67C"/>
    <a:srgbClr val="8B9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14" autoAdjust="0"/>
    <p:restoredTop sz="85918" autoAdjust="0"/>
  </p:normalViewPr>
  <p:slideViewPr>
    <p:cSldViewPr snapToGrid="0">
      <p:cViewPr varScale="1">
        <p:scale>
          <a:sx n="109" d="100"/>
          <a:sy n="109" d="100"/>
        </p:scale>
        <p:origin x="594" y="114"/>
      </p:cViewPr>
      <p:guideLst/>
    </p:cSldViewPr>
  </p:slideViewPr>
  <p:outlineViewPr>
    <p:cViewPr>
      <p:scale>
        <a:sx n="33" d="100"/>
        <a:sy n="33" d="100"/>
      </p:scale>
      <p:origin x="0" y="-51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5" d="100"/>
          <a:sy n="95" d="100"/>
        </p:scale>
        <p:origin x="256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C4ED87-9D2B-403C-ACB1-3C2130229C24}" type="doc">
      <dgm:prSet loTypeId="urn:microsoft.com/office/officeart/2005/8/layout/vList2" loCatId="list" qsTypeId="urn:microsoft.com/office/officeart/2005/8/quickstyle/simple5" qsCatId="simple" csTypeId="urn:microsoft.com/office/officeart/2005/8/colors/colorful2" csCatId="colorful" phldr="1"/>
      <dgm:spPr/>
      <dgm:t>
        <a:bodyPr/>
        <a:lstStyle/>
        <a:p>
          <a:endParaRPr lang="en-US"/>
        </a:p>
      </dgm:t>
    </dgm:pt>
    <dgm:pt modelId="{4A355BE9-8C4C-48F3-9FEC-BDBDC6440FFA}">
      <dgm:prSet/>
      <dgm:spPr/>
      <dgm:t>
        <a:bodyPr/>
        <a:lstStyle/>
        <a:p>
          <a:pPr algn="ctr" rtl="0"/>
          <a:r>
            <a:rPr lang="en-US" dirty="0" smtClean="0"/>
            <a:t>Steward restoration projects</a:t>
          </a:r>
          <a:endParaRPr lang="en-US" dirty="0"/>
        </a:p>
      </dgm:t>
    </dgm:pt>
    <dgm:pt modelId="{3C6A22AE-AC3A-49F8-95D7-0EF337B04389}" type="parTrans" cxnId="{119A9639-F0FC-4AFD-9A66-C5235AD7912F}">
      <dgm:prSet/>
      <dgm:spPr/>
      <dgm:t>
        <a:bodyPr/>
        <a:lstStyle/>
        <a:p>
          <a:pPr algn="ctr"/>
          <a:endParaRPr lang="en-US"/>
        </a:p>
      </dgm:t>
    </dgm:pt>
    <dgm:pt modelId="{68004C48-83D3-4D75-8EDA-7C90E347990F}" type="sibTrans" cxnId="{119A9639-F0FC-4AFD-9A66-C5235AD7912F}">
      <dgm:prSet/>
      <dgm:spPr/>
      <dgm:t>
        <a:bodyPr/>
        <a:lstStyle/>
        <a:p>
          <a:pPr algn="ctr"/>
          <a:endParaRPr lang="en-US"/>
        </a:p>
      </dgm:t>
    </dgm:pt>
    <dgm:pt modelId="{F0A86122-AFD9-4F1B-BF7E-FA21619E1B5F}">
      <dgm:prSet/>
      <dgm:spPr/>
      <dgm:t>
        <a:bodyPr/>
        <a:lstStyle/>
        <a:p>
          <a:pPr algn="ctr" rtl="0"/>
          <a:r>
            <a:rPr lang="en-US" dirty="0" smtClean="0"/>
            <a:t>Educate our parish on coastal issues</a:t>
          </a:r>
          <a:endParaRPr lang="en-US" dirty="0"/>
        </a:p>
      </dgm:t>
    </dgm:pt>
    <dgm:pt modelId="{AD274ADF-68F9-4792-9D0D-5A571F6F69D4}" type="parTrans" cxnId="{DF1B031E-0484-45F2-9BDF-A16ADB90F27C}">
      <dgm:prSet/>
      <dgm:spPr/>
      <dgm:t>
        <a:bodyPr/>
        <a:lstStyle/>
        <a:p>
          <a:pPr algn="ctr"/>
          <a:endParaRPr lang="en-US"/>
        </a:p>
      </dgm:t>
    </dgm:pt>
    <dgm:pt modelId="{8FEBCAE7-5019-4F78-BAD6-61E228EA034D}" type="sibTrans" cxnId="{DF1B031E-0484-45F2-9BDF-A16ADB90F27C}">
      <dgm:prSet/>
      <dgm:spPr/>
      <dgm:t>
        <a:bodyPr/>
        <a:lstStyle/>
        <a:p>
          <a:pPr algn="ctr"/>
          <a:endParaRPr lang="en-US"/>
        </a:p>
      </dgm:t>
    </dgm:pt>
    <dgm:pt modelId="{4706B4E6-5E98-45F6-90A0-94CB41934BD4}">
      <dgm:prSet/>
      <dgm:spPr/>
      <dgm:t>
        <a:bodyPr/>
        <a:lstStyle/>
        <a:p>
          <a:pPr algn="ctr" rtl="0"/>
          <a:r>
            <a:rPr lang="en-US" dirty="0" smtClean="0"/>
            <a:t>Issue permits for construction, development, and production activities</a:t>
          </a:r>
          <a:endParaRPr lang="en-US" dirty="0"/>
        </a:p>
      </dgm:t>
    </dgm:pt>
    <dgm:pt modelId="{20731302-CE14-4B83-8AC9-506CA978FF52}" type="parTrans" cxnId="{152ED114-1B35-4A78-8DF1-43463234B98A}">
      <dgm:prSet/>
      <dgm:spPr/>
      <dgm:t>
        <a:bodyPr/>
        <a:lstStyle/>
        <a:p>
          <a:pPr algn="ctr"/>
          <a:endParaRPr lang="en-US"/>
        </a:p>
      </dgm:t>
    </dgm:pt>
    <dgm:pt modelId="{E7F09676-AC5B-4E9D-920D-AD94B72EA71D}" type="sibTrans" cxnId="{152ED114-1B35-4A78-8DF1-43463234B98A}">
      <dgm:prSet/>
      <dgm:spPr/>
      <dgm:t>
        <a:bodyPr/>
        <a:lstStyle/>
        <a:p>
          <a:pPr algn="ctr"/>
          <a:endParaRPr lang="en-US"/>
        </a:p>
      </dgm:t>
    </dgm:pt>
    <dgm:pt modelId="{4AEDDE67-44FF-482C-88E4-0997B651A3C7}">
      <dgm:prSet/>
      <dgm:spPr/>
      <dgm:t>
        <a:bodyPr/>
        <a:lstStyle/>
        <a:p>
          <a:pPr algn="ctr" rtl="0"/>
          <a:r>
            <a:rPr lang="en-US" dirty="0" smtClean="0"/>
            <a:t>Coastal Funding Management &amp; Development</a:t>
          </a:r>
          <a:endParaRPr lang="en-US" dirty="0"/>
        </a:p>
      </dgm:t>
    </dgm:pt>
    <dgm:pt modelId="{1E8E84FA-4917-4554-878C-4D161FF5853F}" type="parTrans" cxnId="{69C5B1B4-6A4C-46AF-93E7-E61D759322B0}">
      <dgm:prSet/>
      <dgm:spPr/>
      <dgm:t>
        <a:bodyPr/>
        <a:lstStyle/>
        <a:p>
          <a:pPr algn="ctr"/>
          <a:endParaRPr lang="en-US"/>
        </a:p>
      </dgm:t>
    </dgm:pt>
    <dgm:pt modelId="{75F29F81-F908-4465-907E-B76178F62D03}" type="sibTrans" cxnId="{69C5B1B4-6A4C-46AF-93E7-E61D759322B0}">
      <dgm:prSet/>
      <dgm:spPr/>
      <dgm:t>
        <a:bodyPr/>
        <a:lstStyle/>
        <a:p>
          <a:pPr algn="ctr"/>
          <a:endParaRPr lang="en-US"/>
        </a:p>
      </dgm:t>
    </dgm:pt>
    <dgm:pt modelId="{3206A46E-81A3-471E-A3C5-8811C5B32B1F}" type="pres">
      <dgm:prSet presAssocID="{49C4ED87-9D2B-403C-ACB1-3C2130229C24}" presName="linear" presStyleCnt="0">
        <dgm:presLayoutVars>
          <dgm:animLvl val="lvl"/>
          <dgm:resizeHandles val="exact"/>
        </dgm:presLayoutVars>
      </dgm:prSet>
      <dgm:spPr/>
      <dgm:t>
        <a:bodyPr/>
        <a:lstStyle/>
        <a:p>
          <a:endParaRPr lang="en-US"/>
        </a:p>
      </dgm:t>
    </dgm:pt>
    <dgm:pt modelId="{DD9F272F-2FD6-4B10-81DE-8D8FCA9BCC1B}" type="pres">
      <dgm:prSet presAssocID="{4A355BE9-8C4C-48F3-9FEC-BDBDC6440FFA}" presName="parentText" presStyleLbl="node1" presStyleIdx="0" presStyleCnt="4">
        <dgm:presLayoutVars>
          <dgm:chMax val="0"/>
          <dgm:bulletEnabled val="1"/>
        </dgm:presLayoutVars>
      </dgm:prSet>
      <dgm:spPr/>
      <dgm:t>
        <a:bodyPr/>
        <a:lstStyle/>
        <a:p>
          <a:endParaRPr lang="en-US"/>
        </a:p>
      </dgm:t>
    </dgm:pt>
    <dgm:pt modelId="{9ABE28BA-82D4-414C-971C-CB50949FD876}" type="pres">
      <dgm:prSet presAssocID="{68004C48-83D3-4D75-8EDA-7C90E347990F}" presName="spacer" presStyleCnt="0"/>
      <dgm:spPr/>
      <dgm:t>
        <a:bodyPr/>
        <a:lstStyle/>
        <a:p>
          <a:endParaRPr lang="en-US"/>
        </a:p>
      </dgm:t>
    </dgm:pt>
    <dgm:pt modelId="{5E4DDE08-8B75-47B7-860D-71748C850ED2}" type="pres">
      <dgm:prSet presAssocID="{F0A86122-AFD9-4F1B-BF7E-FA21619E1B5F}" presName="parentText" presStyleLbl="node1" presStyleIdx="1" presStyleCnt="4">
        <dgm:presLayoutVars>
          <dgm:chMax val="0"/>
          <dgm:bulletEnabled val="1"/>
        </dgm:presLayoutVars>
      </dgm:prSet>
      <dgm:spPr/>
      <dgm:t>
        <a:bodyPr/>
        <a:lstStyle/>
        <a:p>
          <a:endParaRPr lang="en-US"/>
        </a:p>
      </dgm:t>
    </dgm:pt>
    <dgm:pt modelId="{EE87675C-9D86-4EEB-898B-871F3BDA915F}" type="pres">
      <dgm:prSet presAssocID="{8FEBCAE7-5019-4F78-BAD6-61E228EA034D}" presName="spacer" presStyleCnt="0"/>
      <dgm:spPr/>
      <dgm:t>
        <a:bodyPr/>
        <a:lstStyle/>
        <a:p>
          <a:endParaRPr lang="en-US"/>
        </a:p>
      </dgm:t>
    </dgm:pt>
    <dgm:pt modelId="{95AAA45A-8F87-4437-BAC0-C6FC541D3EBE}" type="pres">
      <dgm:prSet presAssocID="{4706B4E6-5E98-45F6-90A0-94CB41934BD4}" presName="parentText" presStyleLbl="node1" presStyleIdx="2" presStyleCnt="4">
        <dgm:presLayoutVars>
          <dgm:chMax val="0"/>
          <dgm:bulletEnabled val="1"/>
        </dgm:presLayoutVars>
      </dgm:prSet>
      <dgm:spPr/>
      <dgm:t>
        <a:bodyPr/>
        <a:lstStyle/>
        <a:p>
          <a:endParaRPr lang="en-US"/>
        </a:p>
      </dgm:t>
    </dgm:pt>
    <dgm:pt modelId="{7DD0A849-FAB4-4384-ADC5-3FFABD162A1D}" type="pres">
      <dgm:prSet presAssocID="{E7F09676-AC5B-4E9D-920D-AD94B72EA71D}" presName="spacer" presStyleCnt="0"/>
      <dgm:spPr/>
      <dgm:t>
        <a:bodyPr/>
        <a:lstStyle/>
        <a:p>
          <a:endParaRPr lang="en-US"/>
        </a:p>
      </dgm:t>
    </dgm:pt>
    <dgm:pt modelId="{CD8E8B7E-99DB-4E9D-B5DD-BD8F02109C56}" type="pres">
      <dgm:prSet presAssocID="{4AEDDE67-44FF-482C-88E4-0997B651A3C7}" presName="parentText" presStyleLbl="node1" presStyleIdx="3" presStyleCnt="4">
        <dgm:presLayoutVars>
          <dgm:chMax val="0"/>
          <dgm:bulletEnabled val="1"/>
        </dgm:presLayoutVars>
      </dgm:prSet>
      <dgm:spPr/>
      <dgm:t>
        <a:bodyPr/>
        <a:lstStyle/>
        <a:p>
          <a:endParaRPr lang="en-US"/>
        </a:p>
      </dgm:t>
    </dgm:pt>
  </dgm:ptLst>
  <dgm:cxnLst>
    <dgm:cxn modelId="{2C3DBFB8-F9BD-4035-8CFB-DECEF0013726}" type="presOf" srcId="{49C4ED87-9D2B-403C-ACB1-3C2130229C24}" destId="{3206A46E-81A3-471E-A3C5-8811C5B32B1F}" srcOrd="0" destOrd="0" presId="urn:microsoft.com/office/officeart/2005/8/layout/vList2"/>
    <dgm:cxn modelId="{212E158A-D435-4965-9669-38502FB8BB2E}" type="presOf" srcId="{4706B4E6-5E98-45F6-90A0-94CB41934BD4}" destId="{95AAA45A-8F87-4437-BAC0-C6FC541D3EBE}" srcOrd="0" destOrd="0" presId="urn:microsoft.com/office/officeart/2005/8/layout/vList2"/>
    <dgm:cxn modelId="{119A9639-F0FC-4AFD-9A66-C5235AD7912F}" srcId="{49C4ED87-9D2B-403C-ACB1-3C2130229C24}" destId="{4A355BE9-8C4C-48F3-9FEC-BDBDC6440FFA}" srcOrd="0" destOrd="0" parTransId="{3C6A22AE-AC3A-49F8-95D7-0EF337B04389}" sibTransId="{68004C48-83D3-4D75-8EDA-7C90E347990F}"/>
    <dgm:cxn modelId="{DF1B031E-0484-45F2-9BDF-A16ADB90F27C}" srcId="{49C4ED87-9D2B-403C-ACB1-3C2130229C24}" destId="{F0A86122-AFD9-4F1B-BF7E-FA21619E1B5F}" srcOrd="1" destOrd="0" parTransId="{AD274ADF-68F9-4792-9D0D-5A571F6F69D4}" sibTransId="{8FEBCAE7-5019-4F78-BAD6-61E228EA034D}"/>
    <dgm:cxn modelId="{69A2C155-7FF2-4D34-9CAA-26651B0569B1}" type="presOf" srcId="{F0A86122-AFD9-4F1B-BF7E-FA21619E1B5F}" destId="{5E4DDE08-8B75-47B7-860D-71748C850ED2}" srcOrd="0" destOrd="0" presId="urn:microsoft.com/office/officeart/2005/8/layout/vList2"/>
    <dgm:cxn modelId="{152ED114-1B35-4A78-8DF1-43463234B98A}" srcId="{49C4ED87-9D2B-403C-ACB1-3C2130229C24}" destId="{4706B4E6-5E98-45F6-90A0-94CB41934BD4}" srcOrd="2" destOrd="0" parTransId="{20731302-CE14-4B83-8AC9-506CA978FF52}" sibTransId="{E7F09676-AC5B-4E9D-920D-AD94B72EA71D}"/>
    <dgm:cxn modelId="{C80D28DF-D5BF-41D9-8D9A-2969CC541543}" type="presOf" srcId="{4A355BE9-8C4C-48F3-9FEC-BDBDC6440FFA}" destId="{DD9F272F-2FD6-4B10-81DE-8D8FCA9BCC1B}" srcOrd="0" destOrd="0" presId="urn:microsoft.com/office/officeart/2005/8/layout/vList2"/>
    <dgm:cxn modelId="{711A6B92-431B-4F09-B918-7FB4B4CA6F03}" type="presOf" srcId="{4AEDDE67-44FF-482C-88E4-0997B651A3C7}" destId="{CD8E8B7E-99DB-4E9D-B5DD-BD8F02109C56}" srcOrd="0" destOrd="0" presId="urn:microsoft.com/office/officeart/2005/8/layout/vList2"/>
    <dgm:cxn modelId="{69C5B1B4-6A4C-46AF-93E7-E61D759322B0}" srcId="{49C4ED87-9D2B-403C-ACB1-3C2130229C24}" destId="{4AEDDE67-44FF-482C-88E4-0997B651A3C7}" srcOrd="3" destOrd="0" parTransId="{1E8E84FA-4917-4554-878C-4D161FF5853F}" sibTransId="{75F29F81-F908-4465-907E-B76178F62D03}"/>
    <dgm:cxn modelId="{1403665E-670F-4840-AB17-E5AD522409E2}" type="presParOf" srcId="{3206A46E-81A3-471E-A3C5-8811C5B32B1F}" destId="{DD9F272F-2FD6-4B10-81DE-8D8FCA9BCC1B}" srcOrd="0" destOrd="0" presId="urn:microsoft.com/office/officeart/2005/8/layout/vList2"/>
    <dgm:cxn modelId="{00E7F03A-65E2-4860-8DBF-92B8EDC3851A}" type="presParOf" srcId="{3206A46E-81A3-471E-A3C5-8811C5B32B1F}" destId="{9ABE28BA-82D4-414C-971C-CB50949FD876}" srcOrd="1" destOrd="0" presId="urn:microsoft.com/office/officeart/2005/8/layout/vList2"/>
    <dgm:cxn modelId="{1419B8B5-9702-468E-A382-723D7B48D1E1}" type="presParOf" srcId="{3206A46E-81A3-471E-A3C5-8811C5B32B1F}" destId="{5E4DDE08-8B75-47B7-860D-71748C850ED2}" srcOrd="2" destOrd="0" presId="urn:microsoft.com/office/officeart/2005/8/layout/vList2"/>
    <dgm:cxn modelId="{DB8F0CC2-83AC-4C20-901D-A05C142EFBD5}" type="presParOf" srcId="{3206A46E-81A3-471E-A3C5-8811C5B32B1F}" destId="{EE87675C-9D86-4EEB-898B-871F3BDA915F}" srcOrd="3" destOrd="0" presId="urn:microsoft.com/office/officeart/2005/8/layout/vList2"/>
    <dgm:cxn modelId="{76420FCE-4CFF-485A-B2B5-51E7ED111CA6}" type="presParOf" srcId="{3206A46E-81A3-471E-A3C5-8811C5B32B1F}" destId="{95AAA45A-8F87-4437-BAC0-C6FC541D3EBE}" srcOrd="4" destOrd="0" presId="urn:microsoft.com/office/officeart/2005/8/layout/vList2"/>
    <dgm:cxn modelId="{B2BD2862-38F2-4767-8EE2-76FBF8D8DAC8}" type="presParOf" srcId="{3206A46E-81A3-471E-A3C5-8811C5B32B1F}" destId="{7DD0A849-FAB4-4384-ADC5-3FFABD162A1D}" srcOrd="5" destOrd="0" presId="urn:microsoft.com/office/officeart/2005/8/layout/vList2"/>
    <dgm:cxn modelId="{C63A725A-FF65-416B-868B-9A90BAE1E516}" type="presParOf" srcId="{3206A46E-81A3-471E-A3C5-8811C5B32B1F}" destId="{CD8E8B7E-99DB-4E9D-B5DD-BD8F02109C56}"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9F272F-2FD6-4B10-81DE-8D8FCA9BCC1B}">
      <dsp:nvSpPr>
        <dsp:cNvPr id="0" name=""/>
        <dsp:cNvSpPr/>
      </dsp:nvSpPr>
      <dsp:spPr>
        <a:xfrm>
          <a:off x="0" y="139906"/>
          <a:ext cx="6060017" cy="1112304"/>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dirty="0" smtClean="0"/>
            <a:t>Steward restoration projects</a:t>
          </a:r>
          <a:endParaRPr lang="en-US" sz="2800" kern="1200" dirty="0"/>
        </a:p>
      </dsp:txBody>
      <dsp:txXfrm>
        <a:off x="54298" y="194204"/>
        <a:ext cx="5951421" cy="1003708"/>
      </dsp:txXfrm>
    </dsp:sp>
    <dsp:sp modelId="{5E4DDE08-8B75-47B7-860D-71748C850ED2}">
      <dsp:nvSpPr>
        <dsp:cNvPr id="0" name=""/>
        <dsp:cNvSpPr/>
      </dsp:nvSpPr>
      <dsp:spPr>
        <a:xfrm>
          <a:off x="0" y="1332851"/>
          <a:ext cx="6060017" cy="1112304"/>
        </a:xfrm>
        <a:prstGeom prst="roundRect">
          <a:avLst/>
        </a:prstGeom>
        <a:gradFill rotWithShape="0">
          <a:gsLst>
            <a:gs pos="0">
              <a:schemeClr val="accent2">
                <a:hueOff val="851660"/>
                <a:satOff val="-22325"/>
                <a:lumOff val="327"/>
                <a:alphaOff val="0"/>
                <a:satMod val="103000"/>
                <a:lumMod val="102000"/>
                <a:tint val="94000"/>
              </a:schemeClr>
            </a:gs>
            <a:gs pos="50000">
              <a:schemeClr val="accent2">
                <a:hueOff val="851660"/>
                <a:satOff val="-22325"/>
                <a:lumOff val="327"/>
                <a:alphaOff val="0"/>
                <a:satMod val="110000"/>
                <a:lumMod val="100000"/>
                <a:shade val="100000"/>
              </a:schemeClr>
            </a:gs>
            <a:gs pos="100000">
              <a:schemeClr val="accent2">
                <a:hueOff val="851660"/>
                <a:satOff val="-22325"/>
                <a:lumOff val="32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dirty="0" smtClean="0"/>
            <a:t>Educate our parish on coastal issues</a:t>
          </a:r>
          <a:endParaRPr lang="en-US" sz="2800" kern="1200" dirty="0"/>
        </a:p>
      </dsp:txBody>
      <dsp:txXfrm>
        <a:off x="54298" y="1387149"/>
        <a:ext cx="5951421" cy="1003708"/>
      </dsp:txXfrm>
    </dsp:sp>
    <dsp:sp modelId="{95AAA45A-8F87-4437-BAC0-C6FC541D3EBE}">
      <dsp:nvSpPr>
        <dsp:cNvPr id="0" name=""/>
        <dsp:cNvSpPr/>
      </dsp:nvSpPr>
      <dsp:spPr>
        <a:xfrm>
          <a:off x="0" y="2525795"/>
          <a:ext cx="6060017" cy="1112304"/>
        </a:xfrm>
        <a:prstGeom prst="roundRect">
          <a:avLst/>
        </a:prstGeom>
        <a:gradFill rotWithShape="0">
          <a:gsLst>
            <a:gs pos="0">
              <a:schemeClr val="accent2">
                <a:hueOff val="1703320"/>
                <a:satOff val="-44651"/>
                <a:lumOff val="654"/>
                <a:alphaOff val="0"/>
                <a:satMod val="103000"/>
                <a:lumMod val="102000"/>
                <a:tint val="94000"/>
              </a:schemeClr>
            </a:gs>
            <a:gs pos="50000">
              <a:schemeClr val="accent2">
                <a:hueOff val="1703320"/>
                <a:satOff val="-44651"/>
                <a:lumOff val="654"/>
                <a:alphaOff val="0"/>
                <a:satMod val="110000"/>
                <a:lumMod val="100000"/>
                <a:shade val="100000"/>
              </a:schemeClr>
            </a:gs>
            <a:gs pos="100000">
              <a:schemeClr val="accent2">
                <a:hueOff val="1703320"/>
                <a:satOff val="-44651"/>
                <a:lumOff val="65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dirty="0" smtClean="0"/>
            <a:t>Issue permits for construction, development, and production activities</a:t>
          </a:r>
          <a:endParaRPr lang="en-US" sz="2800" kern="1200" dirty="0"/>
        </a:p>
      </dsp:txBody>
      <dsp:txXfrm>
        <a:off x="54298" y="2580093"/>
        <a:ext cx="5951421" cy="1003708"/>
      </dsp:txXfrm>
    </dsp:sp>
    <dsp:sp modelId="{CD8E8B7E-99DB-4E9D-B5DD-BD8F02109C56}">
      <dsp:nvSpPr>
        <dsp:cNvPr id="0" name=""/>
        <dsp:cNvSpPr/>
      </dsp:nvSpPr>
      <dsp:spPr>
        <a:xfrm>
          <a:off x="0" y="3718739"/>
          <a:ext cx="6060017" cy="1112304"/>
        </a:xfrm>
        <a:prstGeom prst="roundRect">
          <a:avLst/>
        </a:prstGeom>
        <a:gradFill rotWithShape="0">
          <a:gsLst>
            <a:gs pos="0">
              <a:schemeClr val="accent2">
                <a:hueOff val="2554980"/>
                <a:satOff val="-66976"/>
                <a:lumOff val="981"/>
                <a:alphaOff val="0"/>
                <a:satMod val="103000"/>
                <a:lumMod val="102000"/>
                <a:tint val="94000"/>
              </a:schemeClr>
            </a:gs>
            <a:gs pos="50000">
              <a:schemeClr val="accent2">
                <a:hueOff val="2554980"/>
                <a:satOff val="-66976"/>
                <a:lumOff val="981"/>
                <a:alphaOff val="0"/>
                <a:satMod val="110000"/>
                <a:lumMod val="100000"/>
                <a:shade val="100000"/>
              </a:schemeClr>
            </a:gs>
            <a:gs pos="100000">
              <a:schemeClr val="accent2">
                <a:hueOff val="2554980"/>
                <a:satOff val="-66976"/>
                <a:lumOff val="98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dirty="0" smtClean="0"/>
            <a:t>Coastal Funding Management &amp; Development</a:t>
          </a:r>
          <a:endParaRPr lang="en-US" sz="2800" kern="1200" dirty="0"/>
        </a:p>
      </dsp:txBody>
      <dsp:txXfrm>
        <a:off x="54298" y="3773037"/>
        <a:ext cx="5951421" cy="100370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82119" cy="466434"/>
          </a:xfrm>
          <a:prstGeom prst="rect">
            <a:avLst/>
          </a:prstGeom>
        </p:spPr>
        <p:txBody>
          <a:bodyPr vert="horz" lIns="93173" tIns="46586" rIns="93173" bIns="46586" rtlCol="0"/>
          <a:lstStyle>
            <a:lvl1pPr algn="l">
              <a:defRPr sz="1300"/>
            </a:lvl1pPr>
          </a:lstStyle>
          <a:p>
            <a:endParaRPr lang="en-US" dirty="0"/>
          </a:p>
        </p:txBody>
      </p:sp>
      <p:sp>
        <p:nvSpPr>
          <p:cNvPr id="3" name="Date Placeholder 2"/>
          <p:cNvSpPr>
            <a:spLocks noGrp="1"/>
          </p:cNvSpPr>
          <p:nvPr>
            <p:ph type="dt" sz="quarter" idx="1"/>
          </p:nvPr>
        </p:nvSpPr>
        <p:spPr>
          <a:xfrm>
            <a:off x="3898103" y="1"/>
            <a:ext cx="2982119" cy="466434"/>
          </a:xfrm>
          <a:prstGeom prst="rect">
            <a:avLst/>
          </a:prstGeom>
        </p:spPr>
        <p:txBody>
          <a:bodyPr vert="horz" lIns="93173" tIns="46586" rIns="93173" bIns="46586" rtlCol="0"/>
          <a:lstStyle>
            <a:lvl1pPr algn="r">
              <a:defRPr sz="1300"/>
            </a:lvl1pPr>
          </a:lstStyle>
          <a:p>
            <a:fld id="{1563F4BB-AFF3-4E9E-9A87-927991C7F154}" type="datetimeFigureOut">
              <a:rPr lang="en-US" smtClean="0"/>
              <a:t>9/5/2019</a:t>
            </a:fld>
            <a:endParaRPr lang="en-US" dirty="0"/>
          </a:p>
        </p:txBody>
      </p:sp>
      <p:sp>
        <p:nvSpPr>
          <p:cNvPr id="4" name="Footer Placeholder 3"/>
          <p:cNvSpPr>
            <a:spLocks noGrp="1"/>
          </p:cNvSpPr>
          <p:nvPr>
            <p:ph type="ftr" sz="quarter" idx="2"/>
          </p:nvPr>
        </p:nvSpPr>
        <p:spPr>
          <a:xfrm>
            <a:off x="2" y="8829971"/>
            <a:ext cx="2982119" cy="466433"/>
          </a:xfrm>
          <a:prstGeom prst="rect">
            <a:avLst/>
          </a:prstGeom>
        </p:spPr>
        <p:txBody>
          <a:bodyPr vert="horz" lIns="93173" tIns="46586" rIns="93173" bIns="46586" rtlCol="0" anchor="b"/>
          <a:lstStyle>
            <a:lvl1pPr algn="l">
              <a:defRPr sz="1300"/>
            </a:lvl1pPr>
          </a:lstStyle>
          <a:p>
            <a:endParaRPr lang="en-US" dirty="0"/>
          </a:p>
        </p:txBody>
      </p:sp>
      <p:sp>
        <p:nvSpPr>
          <p:cNvPr id="5" name="Slide Number Placeholder 4"/>
          <p:cNvSpPr>
            <a:spLocks noGrp="1"/>
          </p:cNvSpPr>
          <p:nvPr>
            <p:ph type="sldNum" sz="quarter" idx="3"/>
          </p:nvPr>
        </p:nvSpPr>
        <p:spPr>
          <a:xfrm>
            <a:off x="3898103" y="8829971"/>
            <a:ext cx="2982119" cy="466433"/>
          </a:xfrm>
          <a:prstGeom prst="rect">
            <a:avLst/>
          </a:prstGeom>
        </p:spPr>
        <p:txBody>
          <a:bodyPr vert="horz" lIns="93173" tIns="46586" rIns="93173" bIns="46586" rtlCol="0" anchor="b"/>
          <a:lstStyle>
            <a:lvl1pPr algn="r">
              <a:defRPr sz="1300"/>
            </a:lvl1pPr>
          </a:lstStyle>
          <a:p>
            <a:fld id="{EB5E5328-1186-46F5-B7B0-412245A4EF40}" type="slidenum">
              <a:rPr lang="en-US" smtClean="0"/>
              <a:t>‹#›</a:t>
            </a:fld>
            <a:endParaRPr lang="en-US" dirty="0"/>
          </a:p>
        </p:txBody>
      </p:sp>
    </p:spTree>
    <p:extLst>
      <p:ext uri="{BB962C8B-B14F-4D97-AF65-F5344CB8AC3E}">
        <p14:creationId xmlns:p14="http://schemas.microsoft.com/office/powerpoint/2010/main" val="203084281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82119" cy="466434"/>
          </a:xfrm>
          <a:prstGeom prst="rect">
            <a:avLst/>
          </a:prstGeom>
        </p:spPr>
        <p:txBody>
          <a:bodyPr vert="horz" lIns="93173" tIns="46586" rIns="93173" bIns="46586" rtlCol="0"/>
          <a:lstStyle>
            <a:lvl1pPr algn="l">
              <a:defRPr sz="1300"/>
            </a:lvl1pPr>
          </a:lstStyle>
          <a:p>
            <a:endParaRPr lang="en-US" dirty="0"/>
          </a:p>
        </p:txBody>
      </p:sp>
      <p:sp>
        <p:nvSpPr>
          <p:cNvPr id="3" name="Date Placeholder 2"/>
          <p:cNvSpPr>
            <a:spLocks noGrp="1"/>
          </p:cNvSpPr>
          <p:nvPr>
            <p:ph type="dt" idx="1"/>
          </p:nvPr>
        </p:nvSpPr>
        <p:spPr>
          <a:xfrm>
            <a:off x="3898103" y="1"/>
            <a:ext cx="2982119" cy="466434"/>
          </a:xfrm>
          <a:prstGeom prst="rect">
            <a:avLst/>
          </a:prstGeom>
        </p:spPr>
        <p:txBody>
          <a:bodyPr vert="horz" lIns="93173" tIns="46586" rIns="93173" bIns="46586" rtlCol="0"/>
          <a:lstStyle>
            <a:lvl1pPr algn="r">
              <a:defRPr sz="1300"/>
            </a:lvl1pPr>
          </a:lstStyle>
          <a:p>
            <a:fld id="{2EB9E9B7-8606-462F-A896-5C961180C370}" type="datetimeFigureOut">
              <a:rPr lang="en-US" smtClean="0"/>
              <a:t>9/5/2019</a:t>
            </a:fld>
            <a:endParaRPr lang="en-US" dirty="0"/>
          </a:p>
        </p:txBody>
      </p:sp>
      <p:sp>
        <p:nvSpPr>
          <p:cNvPr id="4" name="Slide Image Placeholder 3"/>
          <p:cNvSpPr>
            <a:spLocks noGrp="1" noRot="1" noChangeAspect="1"/>
          </p:cNvSpPr>
          <p:nvPr>
            <p:ph type="sldImg" idx="2"/>
          </p:nvPr>
        </p:nvSpPr>
        <p:spPr>
          <a:xfrm>
            <a:off x="1350963" y="1162050"/>
            <a:ext cx="4179887" cy="3136900"/>
          </a:xfrm>
          <a:prstGeom prst="rect">
            <a:avLst/>
          </a:prstGeom>
          <a:noFill/>
          <a:ln w="12700">
            <a:solidFill>
              <a:prstClr val="black"/>
            </a:solidFill>
          </a:ln>
        </p:spPr>
        <p:txBody>
          <a:bodyPr vert="horz" lIns="93173" tIns="46586" rIns="93173" bIns="46586" rtlCol="0" anchor="ctr"/>
          <a:lstStyle/>
          <a:p>
            <a:endParaRPr lang="en-US" dirty="0"/>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3173" tIns="46586" rIns="93173" bIns="46586"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8829971"/>
            <a:ext cx="2982119" cy="466433"/>
          </a:xfrm>
          <a:prstGeom prst="rect">
            <a:avLst/>
          </a:prstGeom>
        </p:spPr>
        <p:txBody>
          <a:bodyPr vert="horz" lIns="93173" tIns="46586" rIns="93173" bIns="46586" rtlCol="0" anchor="b"/>
          <a:lstStyle>
            <a:lvl1pPr algn="l">
              <a:defRPr sz="1300"/>
            </a:lvl1pPr>
          </a:lstStyle>
          <a:p>
            <a:endParaRPr lang="en-US" dirty="0"/>
          </a:p>
        </p:txBody>
      </p:sp>
      <p:sp>
        <p:nvSpPr>
          <p:cNvPr id="7" name="Slide Number Placeholder 6"/>
          <p:cNvSpPr>
            <a:spLocks noGrp="1"/>
          </p:cNvSpPr>
          <p:nvPr>
            <p:ph type="sldNum" sz="quarter" idx="5"/>
          </p:nvPr>
        </p:nvSpPr>
        <p:spPr>
          <a:xfrm>
            <a:off x="3898103" y="8829971"/>
            <a:ext cx="2982119" cy="466433"/>
          </a:xfrm>
          <a:prstGeom prst="rect">
            <a:avLst/>
          </a:prstGeom>
        </p:spPr>
        <p:txBody>
          <a:bodyPr vert="horz" lIns="93173" tIns="46586" rIns="93173" bIns="46586" rtlCol="0" anchor="b"/>
          <a:lstStyle>
            <a:lvl1pPr algn="r">
              <a:defRPr sz="1300"/>
            </a:lvl1pPr>
          </a:lstStyle>
          <a:p>
            <a:fld id="{A474F538-9C3E-4B47-BFBD-4EDE121F8B46}" type="slidenum">
              <a:rPr lang="en-US" smtClean="0"/>
              <a:t>‹#›</a:t>
            </a:fld>
            <a:endParaRPr lang="en-US" dirty="0"/>
          </a:p>
        </p:txBody>
      </p:sp>
    </p:spTree>
    <p:extLst>
      <p:ext uri="{BB962C8B-B14F-4D97-AF65-F5344CB8AC3E}">
        <p14:creationId xmlns:p14="http://schemas.microsoft.com/office/powerpoint/2010/main" val="299986972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3871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back up a bit, and talk about how Louisiana formed. The Mississippi carried water and sediment down to the coast. Over time, this sediment built up and formed land. The river changed course many times, building up the Mississippi Delta as we know it.</a:t>
            </a:r>
            <a:endParaRPr lang="en-US" dirty="0"/>
          </a:p>
        </p:txBody>
      </p:sp>
    </p:spTree>
    <p:extLst>
      <p:ext uri="{BB962C8B-B14F-4D97-AF65-F5344CB8AC3E}">
        <p14:creationId xmlns:p14="http://schemas.microsoft.com/office/powerpoint/2010/main" val="50813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video showing the formation of Louisiana and its coast.</a:t>
            </a:r>
            <a:endParaRPr lang="en-US" dirty="0"/>
          </a:p>
        </p:txBody>
      </p:sp>
    </p:spTree>
    <p:extLst>
      <p:ext uri="{BB962C8B-B14F-4D97-AF65-F5344CB8AC3E}">
        <p14:creationId xmlns:p14="http://schemas.microsoft.com/office/powerpoint/2010/main" val="2387765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Louisiana’s population grew, the flooding became more problematic. In 1927, the Great Mississippi Flood was the most destructive river flood in U.S. history. Depths reached as much as 30 feet in some places, 16 million acres of land were inundated, and hundreds of thousands of people were displaced. </a:t>
            </a:r>
            <a:endParaRPr lang="en-US" dirty="0"/>
          </a:p>
        </p:txBody>
      </p:sp>
    </p:spTree>
    <p:extLst>
      <p:ext uri="{BB962C8B-B14F-4D97-AF65-F5344CB8AC3E}">
        <p14:creationId xmlns:p14="http://schemas.microsoft.com/office/powerpoint/2010/main" val="2543139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response, the U.S. Army Corps of Engineers was tasked with building levees to higher standards, and improving existing levees. What did this mean? Reduced flooding.</a:t>
            </a:r>
            <a:endParaRPr lang="en-US" dirty="0"/>
          </a:p>
        </p:txBody>
      </p:sp>
    </p:spTree>
    <p:extLst>
      <p:ext uri="{BB962C8B-B14F-4D97-AF65-F5344CB8AC3E}">
        <p14:creationId xmlns:p14="http://schemas.microsoft.com/office/powerpoint/2010/main" val="1286319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flooding means sediment is not getting deposited, and freshwater is not getting delivered to the wetlands that need it.                                                                                                                                                                                                                                                                                                                                                                                                                                                                                                                                                                                                                                                                                                 </a:t>
            </a:r>
            <a:endParaRPr lang="en-US" dirty="0"/>
          </a:p>
        </p:txBody>
      </p:sp>
    </p:spTree>
    <p:extLst>
      <p:ext uri="{BB962C8B-B14F-4D97-AF65-F5344CB8AC3E}">
        <p14:creationId xmlns:p14="http://schemas.microsoft.com/office/powerpoint/2010/main" val="3818208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 other factors that contribute to land loss, both naturally occurring and caused by humans.</a:t>
            </a:r>
            <a:endParaRPr lang="en-US" dirty="0"/>
          </a:p>
        </p:txBody>
      </p:sp>
    </p:spTree>
    <p:extLst>
      <p:ext uri="{BB962C8B-B14F-4D97-AF65-F5344CB8AC3E}">
        <p14:creationId xmlns:p14="http://schemas.microsoft.com/office/powerpoint/2010/main" val="4198972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a few of the coastal features we’ll be talking about.</a:t>
            </a:r>
            <a:r>
              <a:rPr lang="en-US" baseline="0" dirty="0" smtClean="0"/>
              <a:t> I’ll show you some examples in the coming slides.</a:t>
            </a:r>
          </a:p>
          <a:p>
            <a:endParaRPr lang="en-US" dirty="0"/>
          </a:p>
        </p:txBody>
      </p:sp>
    </p:spTree>
    <p:extLst>
      <p:ext uri="{BB962C8B-B14F-4D97-AF65-F5344CB8AC3E}">
        <p14:creationId xmlns:p14="http://schemas.microsoft.com/office/powerpoint/2010/main" val="620725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Barrier islands</a:t>
            </a:r>
            <a:r>
              <a:rPr lang="en-US" baseline="0" dirty="0" smtClean="0"/>
              <a:t> are one of our first lines of defense. In this photo, you can see waves from the gulf on the left hitting the shore, while the water to the right is calm. Barrier islands reduce wave energy and protect our coast from erosion.</a:t>
            </a:r>
            <a:endParaRPr lang="en-US" dirty="0"/>
          </a:p>
        </p:txBody>
      </p:sp>
    </p:spTree>
    <p:extLst>
      <p:ext uri="{BB962C8B-B14F-4D97-AF65-F5344CB8AC3E}">
        <p14:creationId xmlns:p14="http://schemas.microsoft.com/office/powerpoint/2010/main" val="2175834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Ridges naturally</a:t>
            </a:r>
            <a:r>
              <a:rPr lang="en-US" baseline="0" dirty="0" smtClean="0"/>
              <a:t> form along the edges of marshes. They reduce erosion and serve as a natural levee.</a:t>
            </a:r>
            <a:endParaRPr lang="en-US" dirty="0"/>
          </a:p>
        </p:txBody>
      </p:sp>
    </p:spTree>
    <p:extLst>
      <p:ext uri="{BB962C8B-B14F-4D97-AF65-F5344CB8AC3E}">
        <p14:creationId xmlns:p14="http://schemas.microsoft.com/office/powerpoint/2010/main" val="3750730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Wetlands</a:t>
            </a:r>
            <a:r>
              <a:rPr lang="en-US" baseline="0" dirty="0" smtClean="0"/>
              <a:t> act as a “sponge” protecting our shores, reducing wave energy and protecting us from storm surge. Additionally, swamps and marshes serve as vital habitat to many species.</a:t>
            </a:r>
            <a:endParaRPr lang="en-US" dirty="0"/>
          </a:p>
        </p:txBody>
      </p:sp>
    </p:spTree>
    <p:extLst>
      <p:ext uri="{BB962C8B-B14F-4D97-AF65-F5344CB8AC3E}">
        <p14:creationId xmlns:p14="http://schemas.microsoft.com/office/powerpoint/2010/main" val="2696027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51210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of the different project types taking place in Jefferson Parish. Next,</a:t>
            </a:r>
            <a:r>
              <a:rPr lang="en-US" baseline="0" dirty="0" smtClean="0"/>
              <a:t> we will go over some examples of these projects.</a:t>
            </a:r>
            <a:endParaRPr lang="en-US" dirty="0"/>
          </a:p>
        </p:txBody>
      </p:sp>
    </p:spTree>
    <p:extLst>
      <p:ext uri="{BB962C8B-B14F-4D97-AF65-F5344CB8AC3E}">
        <p14:creationId xmlns:p14="http://schemas.microsoft.com/office/powerpoint/2010/main" val="24240499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87397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6029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7368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Land loss is a gradual process, but it adds up. Between 1960 and 2017, Jefferson parish lost 30% of its land. </a:t>
            </a:r>
            <a:endParaRPr lang="en-US" dirty="0"/>
          </a:p>
        </p:txBody>
      </p:sp>
    </p:spTree>
    <p:extLst>
      <p:ext uri="{BB962C8B-B14F-4D97-AF65-F5344CB8AC3E}">
        <p14:creationId xmlns:p14="http://schemas.microsoft.com/office/powerpoint/2010/main" val="2715968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Without human action, we</a:t>
            </a:r>
            <a:r>
              <a:rPr lang="en-US" baseline="0" dirty="0" smtClean="0"/>
              <a:t> will lose an estimated additional 112 square miles by 2067 – that’s like the entire city of Boston falling away.</a:t>
            </a:r>
            <a:endParaRPr lang="en-US" dirty="0"/>
          </a:p>
        </p:txBody>
      </p:sp>
    </p:spTree>
    <p:extLst>
      <p:ext uri="{BB962C8B-B14F-4D97-AF65-F5344CB8AC3E}">
        <p14:creationId xmlns:p14="http://schemas.microsoft.com/office/powerpoint/2010/main" val="2515876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action, we estimate</a:t>
            </a:r>
            <a:r>
              <a:rPr lang="en-US" baseline="0" dirty="0" smtClean="0"/>
              <a:t> gaining or maintaining 89 of those miles over the next few decades</a:t>
            </a:r>
            <a:r>
              <a:rPr lang="en-US" baseline="0" smtClean="0"/>
              <a:t>. </a:t>
            </a:r>
            <a:endParaRPr lang="en-US" dirty="0"/>
          </a:p>
        </p:txBody>
      </p:sp>
    </p:spTree>
    <p:extLst>
      <p:ext uri="{BB962C8B-B14F-4D97-AF65-F5344CB8AC3E}">
        <p14:creationId xmlns:p14="http://schemas.microsoft.com/office/powerpoint/2010/main" val="3142333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Jefferson</a:t>
            </a:r>
            <a:r>
              <a:rPr lang="en-US" baseline="0" dirty="0" smtClean="0"/>
              <a:t> Parish’s coast is important for many reasons. It serves as habitat to fish, birds, and wildlife, and provides jobs and natural resources to the state. </a:t>
            </a:r>
          </a:p>
          <a:p>
            <a:endParaRPr lang="en-US" baseline="0" dirty="0" smtClean="0"/>
          </a:p>
          <a:p>
            <a:r>
              <a:rPr lang="en-US" baseline="0" dirty="0" smtClean="0"/>
              <a:t>We have communitie</a:t>
            </a:r>
            <a:r>
              <a:rPr lang="en-US" dirty="0" smtClean="0"/>
              <a:t>s like </a:t>
            </a:r>
            <a:r>
              <a:rPr lang="en-US" baseline="0" dirty="0" smtClean="0"/>
              <a:t>Jean Lafitte and Grand Isle, where the coast is an important part of life.</a:t>
            </a:r>
            <a:r>
              <a:rPr lang="en-US" dirty="0" smtClean="0"/>
              <a:t> Plus, you can’t have a fish fry without the fish.</a:t>
            </a:r>
            <a:endParaRPr lang="en-US" dirty="0"/>
          </a:p>
        </p:txBody>
      </p:sp>
    </p:spTree>
    <p:extLst>
      <p:ext uri="{BB962C8B-B14F-4D97-AF65-F5344CB8AC3E}">
        <p14:creationId xmlns:p14="http://schemas.microsoft.com/office/powerpoint/2010/main" val="1215406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thing you might not think about is that coastal areas are our first line of defense against hurricanes and other storms. Here you can see the multiple lines of</a:t>
            </a:r>
            <a:r>
              <a:rPr lang="en-US" dirty="0" smtClean="0"/>
              <a:t> defense that protect our communities against storm surge. Barrier islands, marshes, ridges – these natural features keep us safe.</a:t>
            </a:r>
            <a:endParaRPr lang="en-US" baseline="0" dirty="0" smtClean="0"/>
          </a:p>
          <a:p>
            <a:endParaRPr lang="en-US" dirty="0"/>
          </a:p>
          <a:p>
            <a:r>
              <a:rPr lang="en-US" baseline="0" dirty="0" smtClean="0"/>
              <a:t>We’ll get into some specifics later.</a:t>
            </a:r>
            <a:endParaRPr lang="en-US" dirty="0"/>
          </a:p>
        </p:txBody>
      </p:sp>
    </p:spTree>
    <p:extLst>
      <p:ext uri="{BB962C8B-B14F-4D97-AF65-F5344CB8AC3E}">
        <p14:creationId xmlns:p14="http://schemas.microsoft.com/office/powerpoint/2010/main" val="363052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122363"/>
            <a:ext cx="77724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0721663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4205113-B343-4D33-A075-ACD6E7032D55}" type="datetimeFigureOut">
              <a:rPr lang="en-US" smtClean="0"/>
              <a:t>9/5/2019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9E435E-09F2-4425-96DB-B46EF385BB45}" type="slidenum">
              <a:rPr lang="en-US" smtClean="0"/>
              <a:t>‹#›</a:t>
            </a:fld>
            <a:endParaRPr lang="en-US" dirty="0"/>
          </a:p>
        </p:txBody>
      </p:sp>
    </p:spTree>
    <p:extLst>
      <p:ext uri="{BB962C8B-B14F-4D97-AF65-F5344CB8AC3E}">
        <p14:creationId xmlns:p14="http://schemas.microsoft.com/office/powerpoint/2010/main" val="2981343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4205113-B343-4D33-A075-ACD6E7032D55}" type="datetimeFigureOut">
              <a:rPr lang="en-US" smtClean="0"/>
              <a:t>9/5/2019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9E435E-09F2-4425-96DB-B46EF385BB45}" type="slidenum">
              <a:rPr lang="en-US" smtClean="0"/>
              <a:t>‹#›</a:t>
            </a:fld>
            <a:endParaRPr lang="en-US" dirty="0"/>
          </a:p>
        </p:txBody>
      </p:sp>
    </p:spTree>
    <p:extLst>
      <p:ext uri="{BB962C8B-B14F-4D97-AF65-F5344CB8AC3E}">
        <p14:creationId xmlns:p14="http://schemas.microsoft.com/office/powerpoint/2010/main" val="2009890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99636"/>
            <a:ext cx="7886700" cy="1314085"/>
          </a:xfrm>
          <a:solidFill>
            <a:schemeClr val="tx2">
              <a:alpha val="60000"/>
            </a:schemeClr>
          </a:solidFill>
        </p:spPr>
        <p:txBody>
          <a:bodyPr anchor="b"/>
          <a:lstStyle>
            <a:lvl1pPr>
              <a:defRPr sz="4400">
                <a:solidFill>
                  <a:schemeClr val="bg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4205113-B343-4D33-A075-ACD6E7032D55}" type="datetimeFigureOut">
              <a:rPr lang="en-US" smtClean="0"/>
              <a:t>9/5/2019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9E435E-09F2-4425-96DB-B46EF385BB45}" type="slidenum">
              <a:rPr lang="en-US" smtClean="0"/>
              <a:t>‹#›</a:t>
            </a:fld>
            <a:endParaRPr lang="en-US" dirty="0"/>
          </a:p>
        </p:txBody>
      </p:sp>
    </p:spTree>
    <p:extLst>
      <p:ext uri="{BB962C8B-B14F-4D97-AF65-F5344CB8AC3E}">
        <p14:creationId xmlns:p14="http://schemas.microsoft.com/office/powerpoint/2010/main" val="151000864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4205113-B343-4D33-A075-ACD6E7032D55}" type="datetimeFigureOut">
              <a:rPr lang="en-US" smtClean="0"/>
              <a:t>9/5/2019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9E435E-09F2-4425-96DB-B46EF385BB45}" type="slidenum">
              <a:rPr lang="en-US" smtClean="0"/>
              <a:t>‹#›</a:t>
            </a:fld>
            <a:endParaRPr lang="en-US" dirty="0"/>
          </a:p>
        </p:txBody>
      </p:sp>
    </p:spTree>
    <p:extLst>
      <p:ext uri="{BB962C8B-B14F-4D97-AF65-F5344CB8AC3E}">
        <p14:creationId xmlns:p14="http://schemas.microsoft.com/office/powerpoint/2010/main" val="3199046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4205113-B343-4D33-A075-ACD6E7032D55}" type="datetimeFigureOut">
              <a:rPr lang="en-US" smtClean="0"/>
              <a:t>9/5/2019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69E435E-09F2-4425-96DB-B46EF385BB45}" type="slidenum">
              <a:rPr lang="en-US" smtClean="0"/>
              <a:t>‹#›</a:t>
            </a:fld>
            <a:endParaRPr lang="en-US" dirty="0"/>
          </a:p>
        </p:txBody>
      </p:sp>
    </p:spTree>
    <p:extLst>
      <p:ext uri="{BB962C8B-B14F-4D97-AF65-F5344CB8AC3E}">
        <p14:creationId xmlns:p14="http://schemas.microsoft.com/office/powerpoint/2010/main" val="4061664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4205113-B343-4D33-A075-ACD6E7032D55}" type="datetimeFigureOut">
              <a:rPr lang="en-US" smtClean="0"/>
              <a:t>9/5/2019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69E435E-09F2-4425-96DB-B46EF385BB45}" type="slidenum">
              <a:rPr lang="en-US" smtClean="0"/>
              <a:t>‹#›</a:t>
            </a:fld>
            <a:endParaRPr lang="en-US" dirty="0"/>
          </a:p>
        </p:txBody>
      </p:sp>
    </p:spTree>
    <p:extLst>
      <p:ext uri="{BB962C8B-B14F-4D97-AF65-F5344CB8AC3E}">
        <p14:creationId xmlns:p14="http://schemas.microsoft.com/office/powerpoint/2010/main" val="3084208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4205113-B343-4D33-A075-ACD6E7032D55}" type="datetimeFigureOut">
              <a:rPr lang="en-US" smtClean="0"/>
              <a:t>9/5/2019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69E435E-09F2-4425-96DB-B46EF385BB45}" type="slidenum">
              <a:rPr lang="en-US" smtClean="0"/>
              <a:t>‹#›</a:t>
            </a:fld>
            <a:endParaRPr lang="en-US" dirty="0"/>
          </a:p>
        </p:txBody>
      </p:sp>
    </p:spTree>
    <p:extLst>
      <p:ext uri="{BB962C8B-B14F-4D97-AF65-F5344CB8AC3E}">
        <p14:creationId xmlns:p14="http://schemas.microsoft.com/office/powerpoint/2010/main" val="1637780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205113-B343-4D33-A075-ACD6E7032D55}" type="datetimeFigureOut">
              <a:rPr lang="en-US" smtClean="0"/>
              <a:t>9/5/2019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69E435E-09F2-4425-96DB-B46EF385BB45}" type="slidenum">
              <a:rPr lang="en-US" smtClean="0"/>
              <a:t>‹#›</a:t>
            </a:fld>
            <a:endParaRPr lang="en-US" dirty="0"/>
          </a:p>
        </p:txBody>
      </p:sp>
    </p:spTree>
    <p:extLst>
      <p:ext uri="{BB962C8B-B14F-4D97-AF65-F5344CB8AC3E}">
        <p14:creationId xmlns:p14="http://schemas.microsoft.com/office/powerpoint/2010/main" val="1274452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4205113-B343-4D33-A075-ACD6E7032D55}" type="datetimeFigureOut">
              <a:rPr lang="en-US" smtClean="0"/>
              <a:t>9/5/2019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69E435E-09F2-4425-96DB-B46EF385BB45}" type="slidenum">
              <a:rPr lang="en-US" smtClean="0"/>
              <a:t>‹#›</a:t>
            </a:fld>
            <a:endParaRPr lang="en-US" dirty="0"/>
          </a:p>
        </p:txBody>
      </p:sp>
    </p:spTree>
    <p:extLst>
      <p:ext uri="{BB962C8B-B14F-4D97-AF65-F5344CB8AC3E}">
        <p14:creationId xmlns:p14="http://schemas.microsoft.com/office/powerpoint/2010/main" val="2265715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4205113-B343-4D33-A075-ACD6E7032D55}" type="datetimeFigureOut">
              <a:rPr lang="en-US" smtClean="0"/>
              <a:t>9/5/2019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69E435E-09F2-4425-96DB-B46EF385BB45}" type="slidenum">
              <a:rPr lang="en-US" smtClean="0"/>
              <a:t>‹#›</a:t>
            </a:fld>
            <a:endParaRPr lang="en-US" dirty="0"/>
          </a:p>
        </p:txBody>
      </p:sp>
    </p:spTree>
    <p:extLst>
      <p:ext uri="{BB962C8B-B14F-4D97-AF65-F5344CB8AC3E}">
        <p14:creationId xmlns:p14="http://schemas.microsoft.com/office/powerpoint/2010/main" val="235093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323241"/>
            <a:ext cx="7886700" cy="1314085"/>
          </a:xfrm>
          <a:prstGeom prst="rect">
            <a:avLst/>
          </a:prstGeom>
          <a:solidFill>
            <a:schemeClr val="tx2">
              <a:alpha val="30000"/>
            </a:schemeClr>
          </a:solidFill>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9/5/2019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3734605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chemeClr val="bg2"/>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xweDL_Ttlcg" TargetMode="External"/><Relationship Id="rId5" Type="http://schemas.openxmlformats.org/officeDocument/2006/relationships/image" Target="../media/image16.jpe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jpg!d"/></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jpeg"/><Relationship Id="rId7"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3.jpeg"/><Relationship Id="rId7"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10" Type="http://schemas.microsoft.com/office/2007/relationships/hdphoto" Target="../media/hdphoto1.wdp"/><Relationship Id="rId4" Type="http://schemas.openxmlformats.org/officeDocument/2006/relationships/image" Target="../media/image8.jp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l="23602" r="4651"/>
          <a:stretch/>
        </p:blipFill>
        <p:spPr>
          <a:xfrm>
            <a:off x="0" y="1159933"/>
            <a:ext cx="9144000" cy="5698067"/>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4407" y="4862512"/>
            <a:ext cx="1995488" cy="1995488"/>
          </a:xfrm>
          <a:prstGeom prst="rect">
            <a:avLst/>
          </a:prstGeom>
        </p:spPr>
      </p:pic>
      <p:sp>
        <p:nvSpPr>
          <p:cNvPr id="2" name="Title 1"/>
          <p:cNvSpPr>
            <a:spLocks noGrp="1"/>
          </p:cNvSpPr>
          <p:nvPr>
            <p:ph type="title"/>
          </p:nvPr>
        </p:nvSpPr>
        <p:spPr>
          <a:xfrm>
            <a:off x="0" y="0"/>
            <a:ext cx="9144000" cy="1159933"/>
          </a:xfrm>
          <a:solidFill>
            <a:srgbClr val="3C587E"/>
          </a:solidFill>
        </p:spPr>
        <p:txBody>
          <a:bodyPr>
            <a:normAutofit fontScale="90000"/>
          </a:bodyPr>
          <a:lstStyle/>
          <a:p>
            <a:r>
              <a:rPr lang="en-US" b="1" spc="100" dirty="0">
                <a:solidFill>
                  <a:schemeClr val="bg1"/>
                </a:solidFill>
                <a:latin typeface="Rockwell Extra Bold" panose="02060903040505020403" pitchFamily="18" charset="0"/>
              </a:rPr>
              <a:t>COASTAL</a:t>
            </a:r>
            <a:r>
              <a:rPr lang="en-US" b="1" dirty="0">
                <a:solidFill>
                  <a:schemeClr val="bg1"/>
                </a:solidFill>
                <a:latin typeface="Rockwell Extra Bold" panose="02060903040505020403" pitchFamily="18" charset="0"/>
              </a:rPr>
              <a:t> 101</a:t>
            </a:r>
            <a:r>
              <a:rPr lang="en-US" dirty="0" smtClean="0">
                <a:solidFill>
                  <a:schemeClr val="bg1"/>
                </a:solidFill>
                <a:latin typeface="Gill Sans MT" panose="020B0502020104020203" pitchFamily="34" charset="0"/>
              </a:rPr>
              <a:t/>
            </a:r>
            <a:br>
              <a:rPr lang="en-US" dirty="0" smtClean="0">
                <a:solidFill>
                  <a:schemeClr val="bg1"/>
                </a:solidFill>
                <a:latin typeface="Gill Sans MT" panose="020B0502020104020203" pitchFamily="34" charset="0"/>
              </a:rPr>
            </a:br>
            <a:r>
              <a:rPr lang="en-US" sz="4000" dirty="0" smtClean="0">
                <a:solidFill>
                  <a:schemeClr val="bg1"/>
                </a:solidFill>
                <a:latin typeface="Gill Sans MT" panose="020B0502020104020203" pitchFamily="34" charset="0"/>
              </a:rPr>
              <a:t>Jefferson Parish Coastal Restoration</a:t>
            </a:r>
            <a:endParaRPr lang="en-US" sz="4000" b="1" dirty="0">
              <a:solidFill>
                <a:schemeClr val="bg1"/>
              </a:solidFill>
              <a:latin typeface="Gill Sans MT" panose="020B0502020104020203" pitchFamily="34" charset="0"/>
              <a:ea typeface="MS Gothic" panose="020B0609070205080204" pitchFamily="49" charset="-128"/>
            </a:endParaRPr>
          </a:p>
        </p:txBody>
      </p:sp>
    </p:spTree>
    <p:extLst>
      <p:ext uri="{BB962C8B-B14F-4D97-AF65-F5344CB8AC3E}">
        <p14:creationId xmlns:p14="http://schemas.microsoft.com/office/powerpoint/2010/main" val="9930184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9144000" cy="6857999"/>
          </a:xfrm>
          <a:prstGeom prst="rect">
            <a:avLst/>
          </a:prstGeom>
          <a:blipFill dpi="0" rotWithShape="1">
            <a:blip r:embed="rId3" cstate="print">
              <a:alphaModFix am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8764438" y="5146928"/>
            <a:ext cx="379562" cy="1709928"/>
          </a:xfrm>
          <a:prstGeom prst="rect">
            <a:avLst/>
          </a:prstGeom>
          <a:solidFill>
            <a:srgbClr val="E8E5DD"/>
          </a:solidFill>
          <a:ln w="6350">
            <a:solidFill>
              <a:srgbClr val="E8E5DD"/>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bg2"/>
              </a:solidFill>
            </a:endParaRPr>
          </a:p>
        </p:txBody>
      </p:sp>
      <p:sp>
        <p:nvSpPr>
          <p:cNvPr id="6" name="Content Placeholder 2"/>
          <p:cNvSpPr txBox="1">
            <a:spLocks/>
          </p:cNvSpPr>
          <p:nvPr/>
        </p:nvSpPr>
        <p:spPr>
          <a:xfrm>
            <a:off x="8764438" y="3435857"/>
            <a:ext cx="379562" cy="1709928"/>
          </a:xfrm>
          <a:prstGeom prst="rect">
            <a:avLst/>
          </a:prstGeom>
          <a:solidFill>
            <a:schemeClr val="tx2"/>
          </a:solidFill>
          <a:ln w="6350">
            <a:solidFill>
              <a:schemeClr val="tx2"/>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bg2"/>
              </a:solidFill>
            </a:endParaRPr>
          </a:p>
        </p:txBody>
      </p:sp>
      <p:sp>
        <p:nvSpPr>
          <p:cNvPr id="7" name="Content Placeholder 2"/>
          <p:cNvSpPr txBox="1">
            <a:spLocks/>
          </p:cNvSpPr>
          <p:nvPr/>
        </p:nvSpPr>
        <p:spPr>
          <a:xfrm>
            <a:off x="8764438" y="1713359"/>
            <a:ext cx="379562" cy="1709928"/>
          </a:xfrm>
          <a:prstGeom prst="rect">
            <a:avLst/>
          </a:prstGeom>
          <a:solidFill>
            <a:srgbClr val="E8E5DD"/>
          </a:solidFill>
          <a:ln w="6350">
            <a:solidFill>
              <a:srgbClr val="E8E5DD"/>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accent6">
                  <a:lumMod val="40000"/>
                  <a:lumOff val="60000"/>
                </a:schemeClr>
              </a:solidFill>
            </a:endParaRPr>
          </a:p>
        </p:txBody>
      </p:sp>
      <p:sp>
        <p:nvSpPr>
          <p:cNvPr id="10" name="TextBox 9"/>
          <p:cNvSpPr txBox="1"/>
          <p:nvPr/>
        </p:nvSpPr>
        <p:spPr>
          <a:xfrm>
            <a:off x="798371" y="3586089"/>
            <a:ext cx="3082834" cy="1200329"/>
          </a:xfrm>
          <a:prstGeom prst="rect">
            <a:avLst/>
          </a:prstGeom>
          <a:noFill/>
        </p:spPr>
        <p:txBody>
          <a:bodyPr wrap="square" rtlCol="0" anchor="ctr">
            <a:spAutoFit/>
          </a:bodyPr>
          <a:lstStyle/>
          <a:p>
            <a:pPr algn="ctr"/>
            <a:endParaRPr lang="en-US" dirty="0" smtClean="0"/>
          </a:p>
          <a:p>
            <a:pPr algn="ctr"/>
            <a:r>
              <a:rPr lang="en-US" sz="5400" dirty="0" smtClean="0">
                <a:latin typeface="Gill Sans MT Condensed" panose="020B0506020104020203" pitchFamily="34" charset="0"/>
              </a:rPr>
              <a:t>SEDIMENT</a:t>
            </a:r>
            <a:endParaRPr lang="en-US" sz="5400" dirty="0">
              <a:latin typeface="Gill Sans MT Condensed" panose="020B0506020104020203" pitchFamily="34" charset="0"/>
            </a:endParaRPr>
          </a:p>
        </p:txBody>
      </p:sp>
      <p:sp>
        <p:nvSpPr>
          <p:cNvPr id="11" name="TextBox 10"/>
          <p:cNvSpPr txBox="1"/>
          <p:nvPr/>
        </p:nvSpPr>
        <p:spPr>
          <a:xfrm>
            <a:off x="713462" y="5469317"/>
            <a:ext cx="3252651" cy="1200329"/>
          </a:xfrm>
          <a:prstGeom prst="rect">
            <a:avLst/>
          </a:prstGeom>
          <a:noFill/>
        </p:spPr>
        <p:txBody>
          <a:bodyPr wrap="square" rtlCol="0" anchor="ctr">
            <a:spAutoFit/>
          </a:bodyPr>
          <a:lstStyle/>
          <a:p>
            <a:pPr algn="ctr"/>
            <a:endParaRPr lang="en-US" dirty="0" smtClean="0"/>
          </a:p>
          <a:p>
            <a:pPr algn="ctr"/>
            <a:r>
              <a:rPr lang="en-US" sz="5400" dirty="0" smtClean="0">
                <a:latin typeface="Gill Sans MT Condensed" panose="020B0506020104020203" pitchFamily="34" charset="0"/>
              </a:rPr>
              <a:t>COASTAL PLAIN</a:t>
            </a:r>
            <a:endParaRPr lang="en-US" sz="5400" dirty="0">
              <a:latin typeface="Gill Sans MT Condensed" panose="020B0506020104020203" pitchFamily="34" charset="0"/>
            </a:endParaRPr>
          </a:p>
        </p:txBody>
      </p:sp>
      <p:sp>
        <p:nvSpPr>
          <p:cNvPr id="12" name="Down Arrow 11"/>
          <p:cNvSpPr/>
          <p:nvPr/>
        </p:nvSpPr>
        <p:spPr>
          <a:xfrm>
            <a:off x="2117718" y="2903190"/>
            <a:ext cx="444137" cy="8942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2117718" y="4786418"/>
            <a:ext cx="444137" cy="8942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a:off x="5285460" y="1969597"/>
            <a:ext cx="3169281" cy="4433312"/>
          </a:xfrm>
          <a:prstGeom prst="round2DiagRect">
            <a:avLst/>
          </a:prstGeom>
          <a:blipFill dpi="0" rotWithShape="1">
            <a:blip r:embed="rId4" cstate="print">
              <a:extLst>
                <a:ext uri="{28A0092B-C50C-407E-A947-70E740481C1C}">
                  <a14:useLocalDpi xmlns:a14="http://schemas.microsoft.com/office/drawing/2010/main" val="0"/>
                </a:ext>
              </a:extLst>
            </a:blip>
            <a:srcRect/>
            <a:stretch>
              <a:fillRect l="-3601" t="-1612" r="-11456" b="-1516"/>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337321" y="6402909"/>
            <a:ext cx="1065557" cy="276999"/>
          </a:xfrm>
          <a:prstGeom prst="rect">
            <a:avLst/>
          </a:prstGeom>
          <a:noFill/>
        </p:spPr>
        <p:txBody>
          <a:bodyPr wrap="square" rtlCol="0" anchor="ctr">
            <a:spAutoFit/>
          </a:bodyPr>
          <a:lstStyle/>
          <a:p>
            <a:pPr algn="ctr"/>
            <a:r>
              <a:rPr lang="en-US" sz="1200" dirty="0" smtClean="0">
                <a:latin typeface="Gill Sans MT Condensed" panose="020B0506020104020203" pitchFamily="34" charset="0"/>
              </a:rPr>
              <a:t>Image credit: NASA</a:t>
            </a:r>
            <a:endParaRPr lang="en-US" sz="1200" dirty="0">
              <a:latin typeface="Gill Sans MT Condensed" panose="020B0506020104020203" pitchFamily="34" charset="0"/>
            </a:endParaRPr>
          </a:p>
        </p:txBody>
      </p:sp>
      <p:sp>
        <p:nvSpPr>
          <p:cNvPr id="16" name="TextBox 15"/>
          <p:cNvSpPr txBox="1"/>
          <p:nvPr/>
        </p:nvSpPr>
        <p:spPr>
          <a:xfrm>
            <a:off x="798371" y="1702861"/>
            <a:ext cx="3082834" cy="1200329"/>
          </a:xfrm>
          <a:prstGeom prst="rect">
            <a:avLst/>
          </a:prstGeom>
          <a:noFill/>
        </p:spPr>
        <p:txBody>
          <a:bodyPr wrap="square" rtlCol="0" anchor="ctr">
            <a:spAutoFit/>
          </a:bodyPr>
          <a:lstStyle/>
          <a:p>
            <a:pPr algn="ctr"/>
            <a:endParaRPr lang="en-US" dirty="0" smtClean="0"/>
          </a:p>
          <a:p>
            <a:pPr algn="ctr"/>
            <a:r>
              <a:rPr lang="en-US" sz="5400" dirty="0" smtClean="0">
                <a:latin typeface="Gill Sans MT Condensed" panose="020B0506020104020203" pitchFamily="34" charset="0"/>
              </a:rPr>
              <a:t>GLACIER MELT</a:t>
            </a:r>
            <a:endParaRPr lang="en-US" sz="5400" dirty="0">
              <a:latin typeface="Gill Sans MT Condensed" panose="020B0506020104020203" pitchFamily="34" charset="0"/>
            </a:endParaRPr>
          </a:p>
        </p:txBody>
      </p:sp>
      <p:sp>
        <p:nvSpPr>
          <p:cNvPr id="21" name="Title 1"/>
          <p:cNvSpPr txBox="1">
            <a:spLocks noGrp="1"/>
          </p:cNvSpPr>
          <p:nvPr>
            <p:ph type="title"/>
          </p:nvPr>
        </p:nvSpPr>
        <p:spPr>
          <a:xfrm>
            <a:off x="0" y="199636"/>
            <a:ext cx="6795250" cy="1314085"/>
          </a:xfrm>
          <a:prstGeom prst="rect">
            <a:avLst/>
          </a:prstGeom>
          <a:solidFill>
            <a:schemeClr val="tx2">
              <a:alpha val="30000"/>
            </a:schemeClr>
          </a:solidFill>
        </p:spPr>
        <p:txBody>
          <a:bodyPr vert="horz" lIns="91440" tIns="45720" rIns="91440" bIns="45720" rtlCol="0" anchor="b">
            <a:noAutofit/>
          </a:bodyPr>
          <a:lstStyle>
            <a:lvl1pPr algn="l" defTabSz="914400" rtl="0" eaLnBrk="1" latinLnBrk="0" hangingPunct="1">
              <a:lnSpc>
                <a:spcPct val="90000"/>
              </a:lnSpc>
              <a:spcBef>
                <a:spcPct val="0"/>
              </a:spcBef>
              <a:buNone/>
              <a:defRPr sz="5400" b="1" kern="1200">
                <a:solidFill>
                  <a:schemeClr val="tx1"/>
                </a:solidFill>
                <a:latin typeface="Gill Sans MT" panose="020B0502020104020203" pitchFamily="34" charset="0"/>
                <a:ea typeface="+mj-ea"/>
                <a:cs typeface="+mj-cs"/>
              </a:defRPr>
            </a:lvl1pPr>
          </a:lstStyle>
          <a:p>
            <a:r>
              <a:rPr lang="en-US" sz="4400" dirty="0" smtClean="0">
                <a:solidFill>
                  <a:schemeClr val="bg2"/>
                </a:solidFill>
              </a:rPr>
              <a:t>COASTAL FORMATION</a:t>
            </a:r>
            <a:endParaRPr lang="en-US" sz="4400" dirty="0">
              <a:solidFill>
                <a:schemeClr val="bg2"/>
              </a:solidFill>
            </a:endParaRPr>
          </a:p>
        </p:txBody>
      </p:sp>
      <p:grpSp>
        <p:nvGrpSpPr>
          <p:cNvPr id="22" name="Group 21"/>
          <p:cNvGrpSpPr/>
          <p:nvPr/>
        </p:nvGrpSpPr>
        <p:grpSpPr>
          <a:xfrm>
            <a:off x="8379672" y="-6128"/>
            <a:ext cx="764328" cy="1713360"/>
            <a:chOff x="8388298" y="3435856"/>
            <a:chExt cx="764328" cy="1713360"/>
          </a:xfrm>
        </p:grpSpPr>
        <p:sp>
          <p:nvSpPr>
            <p:cNvPr id="23" name="Flowchart: Delay 22"/>
            <p:cNvSpPr/>
            <p:nvPr/>
          </p:nvSpPr>
          <p:spPr>
            <a:xfrm rot="10800000">
              <a:off x="8388298" y="3435856"/>
              <a:ext cx="755702" cy="1713359"/>
            </a:xfrm>
            <a:prstGeom prst="flowChartDelay">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
            <p:cNvSpPr txBox="1">
              <a:spLocks/>
            </p:cNvSpPr>
            <p:nvPr/>
          </p:nvSpPr>
          <p:spPr>
            <a:xfrm>
              <a:off x="8518393" y="3441984"/>
              <a:ext cx="634233" cy="1707232"/>
            </a:xfrm>
            <a:prstGeom prst="rect">
              <a:avLst/>
            </a:prstGeom>
            <a:noFill/>
            <a:ln w="6350">
              <a:noFill/>
            </a:ln>
          </p:spPr>
          <p:txBody>
            <a:bodyPr vert="vert270" lIns="91440" tIns="45720" rIns="91440" bIns="45720" numCol="1"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smtClean="0">
                  <a:solidFill>
                    <a:schemeClr val="bg2"/>
                  </a:solidFill>
                </a:rPr>
                <a:t> Coastal Overview</a:t>
              </a:r>
            </a:p>
          </p:txBody>
        </p:sp>
      </p:grpSp>
    </p:spTree>
    <p:extLst>
      <p:ext uri="{BB962C8B-B14F-4D97-AF65-F5344CB8AC3E}">
        <p14:creationId xmlns:p14="http://schemas.microsoft.com/office/powerpoint/2010/main" val="28596186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9144000" cy="6857999"/>
          </a:xfrm>
          <a:prstGeom prst="rect">
            <a:avLst/>
          </a:prstGeom>
          <a:blipFill dpi="0" rotWithShape="1">
            <a:blip r:embed="rId4" cstate="print">
              <a:alphaModFix am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8764438" y="5146928"/>
            <a:ext cx="379562" cy="1709928"/>
          </a:xfrm>
          <a:prstGeom prst="rect">
            <a:avLst/>
          </a:prstGeom>
          <a:solidFill>
            <a:srgbClr val="E8E5DD"/>
          </a:solidFill>
          <a:ln w="6350">
            <a:solidFill>
              <a:srgbClr val="E8E5DD"/>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bg2"/>
              </a:solidFill>
            </a:endParaRPr>
          </a:p>
        </p:txBody>
      </p:sp>
      <p:sp>
        <p:nvSpPr>
          <p:cNvPr id="6" name="Content Placeholder 2"/>
          <p:cNvSpPr txBox="1">
            <a:spLocks/>
          </p:cNvSpPr>
          <p:nvPr/>
        </p:nvSpPr>
        <p:spPr>
          <a:xfrm>
            <a:off x="8764438" y="3435857"/>
            <a:ext cx="379562" cy="1709928"/>
          </a:xfrm>
          <a:prstGeom prst="rect">
            <a:avLst/>
          </a:prstGeom>
          <a:solidFill>
            <a:schemeClr val="tx2"/>
          </a:solidFill>
          <a:ln w="6350">
            <a:solidFill>
              <a:schemeClr val="tx2"/>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bg2"/>
              </a:solidFill>
            </a:endParaRPr>
          </a:p>
        </p:txBody>
      </p:sp>
      <p:sp>
        <p:nvSpPr>
          <p:cNvPr id="7" name="Content Placeholder 2"/>
          <p:cNvSpPr txBox="1">
            <a:spLocks/>
          </p:cNvSpPr>
          <p:nvPr/>
        </p:nvSpPr>
        <p:spPr>
          <a:xfrm>
            <a:off x="8764438" y="1713359"/>
            <a:ext cx="379562" cy="1709928"/>
          </a:xfrm>
          <a:prstGeom prst="rect">
            <a:avLst/>
          </a:prstGeom>
          <a:solidFill>
            <a:srgbClr val="E8E5DD"/>
          </a:solidFill>
          <a:ln w="6350">
            <a:solidFill>
              <a:srgbClr val="E8E5DD"/>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accent6">
                  <a:lumMod val="40000"/>
                  <a:lumOff val="60000"/>
                </a:schemeClr>
              </a:solidFill>
            </a:endParaRPr>
          </a:p>
        </p:txBody>
      </p:sp>
      <p:sp>
        <p:nvSpPr>
          <p:cNvPr id="21" name="Title 1"/>
          <p:cNvSpPr txBox="1">
            <a:spLocks noGrp="1"/>
          </p:cNvSpPr>
          <p:nvPr>
            <p:ph type="title"/>
          </p:nvPr>
        </p:nvSpPr>
        <p:spPr>
          <a:xfrm>
            <a:off x="0" y="199636"/>
            <a:ext cx="7598004" cy="1314085"/>
          </a:xfrm>
          <a:prstGeom prst="rect">
            <a:avLst/>
          </a:prstGeom>
          <a:solidFill>
            <a:schemeClr val="tx2">
              <a:alpha val="30000"/>
            </a:schemeClr>
          </a:solidFill>
        </p:spPr>
        <p:txBody>
          <a:bodyPr vert="horz" lIns="91440" tIns="45720" rIns="91440" bIns="45720" rtlCol="0" anchor="b">
            <a:noAutofit/>
          </a:bodyPr>
          <a:lstStyle>
            <a:lvl1pPr algn="l" defTabSz="914400" rtl="0" eaLnBrk="1" latinLnBrk="0" hangingPunct="1">
              <a:lnSpc>
                <a:spcPct val="90000"/>
              </a:lnSpc>
              <a:spcBef>
                <a:spcPct val="0"/>
              </a:spcBef>
              <a:buNone/>
              <a:defRPr sz="5400" b="1" kern="1200">
                <a:solidFill>
                  <a:schemeClr val="tx1"/>
                </a:solidFill>
                <a:latin typeface="Gill Sans MT" panose="020B0502020104020203" pitchFamily="34" charset="0"/>
                <a:ea typeface="+mj-ea"/>
                <a:cs typeface="+mj-cs"/>
              </a:defRPr>
            </a:lvl1pPr>
          </a:lstStyle>
          <a:p>
            <a:r>
              <a:rPr lang="en-US" sz="4400" dirty="0" smtClean="0">
                <a:solidFill>
                  <a:schemeClr val="bg2"/>
                </a:solidFill>
              </a:rPr>
              <a:t>DELTA LOBE FORMATION</a:t>
            </a:r>
            <a:endParaRPr lang="en-US" sz="4400" dirty="0">
              <a:solidFill>
                <a:schemeClr val="bg2"/>
              </a:solidFill>
            </a:endParaRPr>
          </a:p>
        </p:txBody>
      </p:sp>
      <p:pic>
        <p:nvPicPr>
          <p:cNvPr id="4" name="xweDL_Ttlcg"/>
          <p:cNvPicPr>
            <a:picLocks noRot="1" noChangeAspect="1"/>
          </p:cNvPicPr>
          <p:nvPr>
            <a:videoFile r:link="rId1"/>
          </p:nvPr>
        </p:nvPicPr>
        <p:blipFill>
          <a:blip r:embed="rId5"/>
          <a:stretch>
            <a:fillRect/>
          </a:stretch>
        </p:blipFill>
        <p:spPr>
          <a:xfrm>
            <a:off x="422637" y="2058414"/>
            <a:ext cx="7919165" cy="4454530"/>
          </a:xfrm>
          <a:prstGeom prst="rect">
            <a:avLst/>
          </a:prstGeom>
        </p:spPr>
      </p:pic>
      <p:grpSp>
        <p:nvGrpSpPr>
          <p:cNvPr id="14" name="Group 13"/>
          <p:cNvGrpSpPr/>
          <p:nvPr/>
        </p:nvGrpSpPr>
        <p:grpSpPr>
          <a:xfrm>
            <a:off x="8379672" y="-6128"/>
            <a:ext cx="764328" cy="1713360"/>
            <a:chOff x="8388298" y="3435856"/>
            <a:chExt cx="764328" cy="1713360"/>
          </a:xfrm>
        </p:grpSpPr>
        <p:sp>
          <p:nvSpPr>
            <p:cNvPr id="15" name="Flowchart: Delay 14"/>
            <p:cNvSpPr/>
            <p:nvPr/>
          </p:nvSpPr>
          <p:spPr>
            <a:xfrm rot="10800000">
              <a:off x="8388298" y="3435856"/>
              <a:ext cx="755702" cy="1713359"/>
            </a:xfrm>
            <a:prstGeom prst="flowChartDelay">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p:cNvSpPr txBox="1">
              <a:spLocks/>
            </p:cNvSpPr>
            <p:nvPr/>
          </p:nvSpPr>
          <p:spPr>
            <a:xfrm>
              <a:off x="8518393" y="3441984"/>
              <a:ext cx="634233" cy="1707232"/>
            </a:xfrm>
            <a:prstGeom prst="rect">
              <a:avLst/>
            </a:prstGeom>
            <a:noFill/>
            <a:ln w="6350">
              <a:noFill/>
            </a:ln>
          </p:spPr>
          <p:txBody>
            <a:bodyPr vert="vert270" lIns="91440" tIns="45720" rIns="91440" bIns="45720" numCol="1"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smtClean="0">
                  <a:solidFill>
                    <a:schemeClr val="bg2"/>
                  </a:solidFill>
                </a:rPr>
                <a:t> Coastal Overview</a:t>
              </a:r>
            </a:p>
          </p:txBody>
        </p:sp>
      </p:grpSp>
    </p:spTree>
    <p:extLst>
      <p:ext uri="{BB962C8B-B14F-4D97-AF65-F5344CB8AC3E}">
        <p14:creationId xmlns:p14="http://schemas.microsoft.com/office/powerpoint/2010/main" val="6057323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23" name="Rectangle 22"/>
          <p:cNvSpPr/>
          <p:nvPr/>
        </p:nvSpPr>
        <p:spPr>
          <a:xfrm>
            <a:off x="0" y="0"/>
            <a:ext cx="9144000" cy="6857999"/>
          </a:xfrm>
          <a:prstGeom prst="rect">
            <a:avLst/>
          </a:prstGeom>
          <a:blipFill dpi="0" rotWithShape="1">
            <a:blip r:embed="rId3" cstate="print">
              <a:alphaModFix am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8764438" y="5146928"/>
            <a:ext cx="379562" cy="1709928"/>
          </a:xfrm>
          <a:prstGeom prst="rect">
            <a:avLst/>
          </a:prstGeom>
          <a:solidFill>
            <a:srgbClr val="E8E5DD"/>
          </a:solidFill>
          <a:ln w="6350">
            <a:solidFill>
              <a:srgbClr val="E8E5DD"/>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bg2"/>
              </a:solidFill>
            </a:endParaRPr>
          </a:p>
        </p:txBody>
      </p:sp>
      <p:sp>
        <p:nvSpPr>
          <p:cNvPr id="6" name="Content Placeholder 2"/>
          <p:cNvSpPr txBox="1">
            <a:spLocks/>
          </p:cNvSpPr>
          <p:nvPr/>
        </p:nvSpPr>
        <p:spPr>
          <a:xfrm>
            <a:off x="8764438" y="3435857"/>
            <a:ext cx="379562" cy="1709928"/>
          </a:xfrm>
          <a:prstGeom prst="rect">
            <a:avLst/>
          </a:prstGeom>
          <a:solidFill>
            <a:schemeClr val="tx2"/>
          </a:solidFill>
          <a:ln w="6350">
            <a:solidFill>
              <a:schemeClr val="tx2"/>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bg2"/>
              </a:solidFill>
            </a:endParaRPr>
          </a:p>
        </p:txBody>
      </p:sp>
      <p:sp>
        <p:nvSpPr>
          <p:cNvPr id="7" name="Content Placeholder 2"/>
          <p:cNvSpPr txBox="1">
            <a:spLocks/>
          </p:cNvSpPr>
          <p:nvPr/>
        </p:nvSpPr>
        <p:spPr>
          <a:xfrm>
            <a:off x="8764438" y="1713359"/>
            <a:ext cx="379562" cy="1709928"/>
          </a:xfrm>
          <a:prstGeom prst="rect">
            <a:avLst/>
          </a:prstGeom>
          <a:solidFill>
            <a:srgbClr val="E8E5DD"/>
          </a:solidFill>
          <a:ln w="6350">
            <a:solidFill>
              <a:srgbClr val="E8E5DD"/>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accent6">
                  <a:lumMod val="40000"/>
                  <a:lumOff val="60000"/>
                </a:schemeClr>
              </a:solidFill>
            </a:endParaRPr>
          </a:p>
        </p:txBody>
      </p:sp>
      <p:sp>
        <p:nvSpPr>
          <p:cNvPr id="19" name="Hexagon 18"/>
          <p:cNvSpPr>
            <a:spLocks noChangeAspect="1"/>
          </p:cNvSpPr>
          <p:nvPr/>
        </p:nvSpPr>
        <p:spPr>
          <a:xfrm>
            <a:off x="91440" y="2327722"/>
            <a:ext cx="3235107" cy="2834640"/>
          </a:xfrm>
          <a:prstGeom prst="hexagon">
            <a:avLst>
              <a:gd name="adj" fmla="val 25000"/>
              <a:gd name="vf" fmla="val 115470"/>
            </a:avLst>
          </a:prstGeom>
          <a:blipFill>
            <a:blip r:embed="rId4" cstate="print">
              <a:extLst>
                <a:ext uri="{28A0092B-C50C-407E-A947-70E740481C1C}">
                  <a14:useLocalDpi xmlns:a14="http://schemas.microsoft.com/office/drawing/2010/main" val="0"/>
                </a:ext>
              </a:extLst>
            </a:blip>
            <a:srcRect/>
            <a:stretch>
              <a:fillRect l="-10694" r="-21306"/>
            </a:stretch>
          </a:blipFill>
          <a:ln w="19050">
            <a:solidFill>
              <a:schemeClr val="bg1"/>
            </a:solidFill>
          </a:ln>
          <a:effectLst>
            <a:outerShdw blurRad="50800" dist="38100" dir="8100000" algn="tr" rotWithShape="0">
              <a:prstClr val="black">
                <a:alpha val="40000"/>
              </a:prstClr>
            </a:outerShdw>
            <a:reflection blurRad="6350" stA="50000" endA="300" endPos="38500" dist="50800" dir="5400000" sy="-100000" algn="bl" rotWithShape="0"/>
          </a:effectLst>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 name="Hexagon 19"/>
          <p:cNvSpPr>
            <a:spLocks noChangeAspect="1"/>
          </p:cNvSpPr>
          <p:nvPr/>
        </p:nvSpPr>
        <p:spPr>
          <a:xfrm>
            <a:off x="2756915" y="3745042"/>
            <a:ext cx="3235108" cy="2834640"/>
          </a:xfrm>
          <a:prstGeom prst="hexagon">
            <a:avLst>
              <a:gd name="adj" fmla="val 25000"/>
              <a:gd name="vf" fmla="val 115470"/>
            </a:avLst>
          </a:prstGeom>
          <a:blipFill>
            <a:blip r:embed="rId5" cstate="print">
              <a:extLst>
                <a:ext uri="{28A0092B-C50C-407E-A947-70E740481C1C}">
                  <a14:useLocalDpi xmlns:a14="http://schemas.microsoft.com/office/drawing/2010/main" val="0"/>
                </a:ext>
              </a:extLst>
            </a:blip>
            <a:srcRect/>
            <a:stretch>
              <a:fillRect l="-4347" r="-9653"/>
            </a:stretch>
          </a:blipFill>
          <a:ln w="19050">
            <a:solidFill>
              <a:schemeClr val="bg1"/>
            </a:solidFill>
          </a:ln>
          <a:effectLst>
            <a:outerShdw blurRad="50800" dist="38100" dir="8100000" algn="tr" rotWithShape="0">
              <a:prstClr val="black">
                <a:alpha val="40000"/>
              </a:prstClr>
            </a:outerShdw>
          </a:effectLst>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1" name="Hexagon 20"/>
          <p:cNvSpPr>
            <a:spLocks noChangeAspect="1"/>
          </p:cNvSpPr>
          <p:nvPr/>
        </p:nvSpPr>
        <p:spPr>
          <a:xfrm>
            <a:off x="5422392" y="2327722"/>
            <a:ext cx="3235108" cy="2834640"/>
          </a:xfrm>
          <a:prstGeom prst="hexagon">
            <a:avLst>
              <a:gd name="adj" fmla="val 25000"/>
              <a:gd name="vf" fmla="val 115470"/>
            </a:avLst>
          </a:prstGeom>
          <a:blipFill>
            <a:blip r:embed="rId6" cstate="print">
              <a:extLst>
                <a:ext uri="{28A0092B-C50C-407E-A947-70E740481C1C}">
                  <a14:useLocalDpi xmlns:a14="http://schemas.microsoft.com/office/drawing/2010/main" val="0"/>
                </a:ext>
              </a:extLst>
            </a:blip>
            <a:srcRect/>
            <a:stretch>
              <a:fillRect l="-6389" r="-27611"/>
            </a:stretch>
          </a:blipFill>
          <a:ln w="19050">
            <a:solidFill>
              <a:schemeClr val="bg1"/>
            </a:solidFill>
          </a:ln>
          <a:effectLst>
            <a:outerShdw blurRad="50800" dist="38100" dir="8100000" algn="tr" rotWithShape="0">
              <a:prstClr val="black">
                <a:alpha val="40000"/>
              </a:prstClr>
            </a:outerShdw>
            <a:reflection blurRad="6350" stA="50000" endA="300" endPos="38500" dist="50800" dir="5400000" sy="-100000" algn="bl" rotWithShape="0"/>
          </a:effectLst>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Title 8"/>
          <p:cNvSpPr>
            <a:spLocks noGrp="1"/>
          </p:cNvSpPr>
          <p:nvPr>
            <p:ph type="title"/>
          </p:nvPr>
        </p:nvSpPr>
        <p:spPr>
          <a:xfrm>
            <a:off x="0" y="199636"/>
            <a:ext cx="5614737" cy="1314085"/>
          </a:xfrm>
          <a:solidFill>
            <a:schemeClr val="tx2">
              <a:alpha val="30000"/>
            </a:schemeClr>
          </a:solidFill>
        </p:spPr>
        <p:txBody>
          <a:bodyPr/>
          <a:lstStyle/>
          <a:p>
            <a:pPr rtl="0" eaLnBrk="1" latinLnBrk="0" hangingPunct="1"/>
            <a:r>
              <a:rPr lang="en-US" sz="4400" kern="1200" dirty="0" smtClean="0">
                <a:solidFill>
                  <a:srgbClr val="FFFFFE"/>
                </a:solidFill>
                <a:effectLst/>
                <a:ea typeface="+mn-ea"/>
                <a:cs typeface="+mn-cs"/>
              </a:rPr>
              <a:t>WHAT CHANGED?</a:t>
            </a:r>
            <a:endParaRPr lang="en-US" dirty="0" smtClean="0">
              <a:effectLst/>
            </a:endParaRPr>
          </a:p>
        </p:txBody>
      </p:sp>
      <p:grpSp>
        <p:nvGrpSpPr>
          <p:cNvPr id="17" name="Group 16"/>
          <p:cNvGrpSpPr/>
          <p:nvPr/>
        </p:nvGrpSpPr>
        <p:grpSpPr>
          <a:xfrm>
            <a:off x="8379672" y="-6128"/>
            <a:ext cx="764328" cy="1713360"/>
            <a:chOff x="8388298" y="3435856"/>
            <a:chExt cx="764328" cy="1713360"/>
          </a:xfrm>
        </p:grpSpPr>
        <p:sp>
          <p:nvSpPr>
            <p:cNvPr id="18" name="Flowchart: Delay 17"/>
            <p:cNvSpPr/>
            <p:nvPr/>
          </p:nvSpPr>
          <p:spPr>
            <a:xfrm rot="10800000">
              <a:off x="8388298" y="3435856"/>
              <a:ext cx="755702" cy="1713359"/>
            </a:xfrm>
            <a:prstGeom prst="flowChartDelay">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
            <p:cNvSpPr txBox="1">
              <a:spLocks/>
            </p:cNvSpPr>
            <p:nvPr/>
          </p:nvSpPr>
          <p:spPr>
            <a:xfrm>
              <a:off x="8518393" y="3441984"/>
              <a:ext cx="634233" cy="1707232"/>
            </a:xfrm>
            <a:prstGeom prst="rect">
              <a:avLst/>
            </a:prstGeom>
            <a:noFill/>
            <a:ln w="6350">
              <a:noFill/>
            </a:ln>
          </p:spPr>
          <p:txBody>
            <a:bodyPr vert="vert270" lIns="91440" tIns="45720" rIns="91440" bIns="45720" numCol="1"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smtClean="0">
                  <a:solidFill>
                    <a:schemeClr val="bg2"/>
                  </a:solidFill>
                </a:rPr>
                <a:t> Coastal Overview</a:t>
              </a:r>
            </a:p>
          </p:txBody>
        </p:sp>
      </p:grpSp>
      <p:sp>
        <p:nvSpPr>
          <p:cNvPr id="28" name="Freeform 27"/>
          <p:cNvSpPr/>
          <p:nvPr/>
        </p:nvSpPr>
        <p:spPr>
          <a:xfrm rot="10800000">
            <a:off x="2786673" y="2327722"/>
            <a:ext cx="3175592" cy="1329879"/>
          </a:xfrm>
          <a:custGeom>
            <a:avLst/>
            <a:gdLst>
              <a:gd name="connsiteX0" fmla="*/ 3370860 w 3370860"/>
              <a:gd name="connsiteY0" fmla="*/ 1329879 h 1329879"/>
              <a:gd name="connsiteX1" fmla="*/ 0 w 3370860"/>
              <a:gd name="connsiteY1" fmla="*/ 1329879 h 1329879"/>
              <a:gd name="connsiteX2" fmla="*/ 664940 w 3370860"/>
              <a:gd name="connsiteY2" fmla="*/ 0 h 1329879"/>
              <a:gd name="connsiteX3" fmla="*/ 2705921 w 3370860"/>
              <a:gd name="connsiteY3" fmla="*/ 0 h 1329879"/>
            </a:gdLst>
            <a:ahLst/>
            <a:cxnLst>
              <a:cxn ang="0">
                <a:pos x="connsiteX0" y="connsiteY0"/>
              </a:cxn>
              <a:cxn ang="0">
                <a:pos x="connsiteX1" y="connsiteY1"/>
              </a:cxn>
              <a:cxn ang="0">
                <a:pos x="connsiteX2" y="connsiteY2"/>
              </a:cxn>
              <a:cxn ang="0">
                <a:pos x="connsiteX3" y="connsiteY3"/>
              </a:cxn>
            </a:cxnLst>
            <a:rect l="l" t="t" r="r" b="b"/>
            <a:pathLst>
              <a:path w="3370860" h="1329879">
                <a:moveTo>
                  <a:pt x="3370860" y="1329879"/>
                </a:moveTo>
                <a:lnTo>
                  <a:pt x="0" y="1329879"/>
                </a:lnTo>
                <a:lnTo>
                  <a:pt x="664940" y="0"/>
                </a:lnTo>
                <a:lnTo>
                  <a:pt x="2705921"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396963" y="2380989"/>
            <a:ext cx="1955009" cy="1415772"/>
          </a:xfrm>
          <a:prstGeom prst="rect">
            <a:avLst/>
          </a:prstGeom>
          <a:noFill/>
        </p:spPr>
        <p:txBody>
          <a:bodyPr wrap="square" rtlCol="0">
            <a:spAutoFit/>
          </a:bodyPr>
          <a:lstStyle/>
          <a:p>
            <a:pPr algn="ctr"/>
            <a:r>
              <a:rPr lang="en-US" sz="2000" dirty="0" smtClean="0">
                <a:latin typeface="Gill Sans MT Condensed" panose="020B0506020104020203" pitchFamily="34" charset="0"/>
              </a:rPr>
              <a:t>of</a:t>
            </a:r>
          </a:p>
          <a:p>
            <a:pPr algn="ctr"/>
            <a:r>
              <a:rPr lang="en-US" sz="6600" dirty="0" smtClean="0">
                <a:latin typeface="Gill Sans MT Condensed" panose="020B0506020104020203" pitchFamily="34" charset="0"/>
              </a:rPr>
              <a:t>1927</a:t>
            </a:r>
            <a:endParaRPr lang="en-US" sz="6600" dirty="0">
              <a:latin typeface="Gill Sans MT Condensed" panose="020B0506020104020203" pitchFamily="34" charset="0"/>
            </a:endParaRPr>
          </a:p>
        </p:txBody>
      </p:sp>
      <p:sp>
        <p:nvSpPr>
          <p:cNvPr id="15" name="TextBox 14"/>
          <p:cNvSpPr txBox="1"/>
          <p:nvPr/>
        </p:nvSpPr>
        <p:spPr>
          <a:xfrm>
            <a:off x="1296748" y="1536001"/>
            <a:ext cx="6155441" cy="830997"/>
          </a:xfrm>
          <a:prstGeom prst="rect">
            <a:avLst/>
          </a:prstGeom>
          <a:noFill/>
        </p:spPr>
        <p:txBody>
          <a:bodyPr wrap="square" rtlCol="0">
            <a:spAutoFit/>
          </a:bodyPr>
          <a:lstStyle/>
          <a:p>
            <a:pPr algn="ctr"/>
            <a:r>
              <a:rPr lang="en-US" sz="4800" dirty="0" smtClean="0">
                <a:latin typeface="Gill Sans MT Condensed" panose="020B0506020104020203" pitchFamily="34" charset="0"/>
              </a:rPr>
              <a:t>The Great Mississippi Flood</a:t>
            </a:r>
            <a:endParaRPr lang="en-US" sz="4800" dirty="0">
              <a:latin typeface="Gill Sans MT Condensed" panose="020B0506020104020203" pitchFamily="34" charset="0"/>
            </a:endParaRPr>
          </a:p>
        </p:txBody>
      </p:sp>
    </p:spTree>
    <p:extLst>
      <p:ext uri="{BB962C8B-B14F-4D97-AF65-F5344CB8AC3E}">
        <p14:creationId xmlns:p14="http://schemas.microsoft.com/office/powerpoint/2010/main" val="3463947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6857999"/>
          </a:xfrm>
          <a:prstGeom prst="rect">
            <a:avLst/>
          </a:prstGeom>
          <a:blipFill dpi="0" rotWithShape="1">
            <a:blip r:embed="rId3" cstate="print">
              <a:alphaModFix am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t="5766"/>
          <a:stretch/>
        </p:blipFill>
        <p:spPr>
          <a:xfrm>
            <a:off x="146649" y="3743323"/>
            <a:ext cx="8474239" cy="30115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ontent Placeholder 2"/>
          <p:cNvSpPr txBox="1">
            <a:spLocks/>
          </p:cNvSpPr>
          <p:nvPr/>
        </p:nvSpPr>
        <p:spPr>
          <a:xfrm>
            <a:off x="8764438" y="5146928"/>
            <a:ext cx="379562" cy="1730122"/>
          </a:xfrm>
          <a:prstGeom prst="rect">
            <a:avLst/>
          </a:prstGeom>
          <a:solidFill>
            <a:srgbClr val="E8E5DD"/>
          </a:solidFill>
          <a:ln w="6350">
            <a:solidFill>
              <a:srgbClr val="E8E5DD"/>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bg2"/>
              </a:solidFill>
            </a:endParaRPr>
          </a:p>
        </p:txBody>
      </p:sp>
      <p:sp>
        <p:nvSpPr>
          <p:cNvPr id="6" name="Content Placeholder 2"/>
          <p:cNvSpPr txBox="1">
            <a:spLocks/>
          </p:cNvSpPr>
          <p:nvPr/>
        </p:nvSpPr>
        <p:spPr>
          <a:xfrm>
            <a:off x="8764438" y="3435857"/>
            <a:ext cx="379562" cy="1709928"/>
          </a:xfrm>
          <a:prstGeom prst="rect">
            <a:avLst/>
          </a:prstGeom>
          <a:solidFill>
            <a:schemeClr val="tx2"/>
          </a:solidFill>
          <a:ln w="6350">
            <a:solidFill>
              <a:schemeClr val="tx2"/>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bg2"/>
              </a:solidFill>
            </a:endParaRPr>
          </a:p>
        </p:txBody>
      </p:sp>
      <p:sp>
        <p:nvSpPr>
          <p:cNvPr id="7" name="Content Placeholder 2"/>
          <p:cNvSpPr txBox="1">
            <a:spLocks/>
          </p:cNvSpPr>
          <p:nvPr/>
        </p:nvSpPr>
        <p:spPr>
          <a:xfrm>
            <a:off x="8764438" y="1713359"/>
            <a:ext cx="379562" cy="1709928"/>
          </a:xfrm>
          <a:prstGeom prst="rect">
            <a:avLst/>
          </a:prstGeom>
          <a:solidFill>
            <a:srgbClr val="E8E5DD"/>
          </a:solidFill>
          <a:ln w="6350">
            <a:solidFill>
              <a:srgbClr val="E8E5DD"/>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accent6">
                  <a:lumMod val="40000"/>
                  <a:lumOff val="60000"/>
                </a:schemeClr>
              </a:solidFill>
            </a:endParaRPr>
          </a:p>
        </p:txBody>
      </p:sp>
      <p:sp>
        <p:nvSpPr>
          <p:cNvPr id="13" name="TextBox 12"/>
          <p:cNvSpPr txBox="1"/>
          <p:nvPr/>
        </p:nvSpPr>
        <p:spPr>
          <a:xfrm>
            <a:off x="669066" y="1655810"/>
            <a:ext cx="7426307" cy="1940957"/>
          </a:xfrm>
          <a:prstGeom prst="roundRect">
            <a:avLst/>
          </a:prstGeom>
          <a:solidFill>
            <a:schemeClr val="bg1">
              <a:alpha val="60000"/>
            </a:schemeClr>
          </a:solidFill>
        </p:spPr>
        <p:txBody>
          <a:bodyPr wrap="square" rtlCol="0" anchor="t">
            <a:spAutoFit/>
          </a:bodyPr>
          <a:lstStyle/>
          <a:p>
            <a:pPr algn="ctr"/>
            <a:r>
              <a:rPr lang="en-US" sz="5400" b="1" dirty="0" smtClean="0">
                <a:solidFill>
                  <a:schemeClr val="accent2"/>
                </a:solidFill>
                <a:latin typeface="Gill Sans MT Condensed" panose="020B0506020104020203" pitchFamily="34" charset="0"/>
              </a:rPr>
              <a:t>Army Corps of Engineers built new levees and improved existing ones</a:t>
            </a:r>
            <a:endParaRPr lang="en-US" sz="5400" b="1" dirty="0">
              <a:solidFill>
                <a:schemeClr val="accent2"/>
              </a:solidFill>
              <a:latin typeface="Gill Sans MT Condensed" panose="020B0506020104020203" pitchFamily="34" charset="0"/>
            </a:endParaRPr>
          </a:p>
        </p:txBody>
      </p:sp>
      <p:sp>
        <p:nvSpPr>
          <p:cNvPr id="9" name="Title 8"/>
          <p:cNvSpPr>
            <a:spLocks noGrp="1"/>
          </p:cNvSpPr>
          <p:nvPr>
            <p:ph type="title"/>
          </p:nvPr>
        </p:nvSpPr>
        <p:spPr>
          <a:xfrm>
            <a:off x="0" y="199636"/>
            <a:ext cx="7050024" cy="1314085"/>
          </a:xfrm>
          <a:solidFill>
            <a:schemeClr val="tx2">
              <a:alpha val="30000"/>
            </a:schemeClr>
          </a:solidFill>
        </p:spPr>
        <p:txBody>
          <a:bodyPr/>
          <a:lstStyle/>
          <a:p>
            <a:r>
              <a:rPr lang="en-US" dirty="0"/>
              <a:t>BUILDING NEW LEVEES</a:t>
            </a:r>
          </a:p>
        </p:txBody>
      </p:sp>
      <p:grpSp>
        <p:nvGrpSpPr>
          <p:cNvPr id="18" name="Group 17"/>
          <p:cNvGrpSpPr/>
          <p:nvPr/>
        </p:nvGrpSpPr>
        <p:grpSpPr>
          <a:xfrm>
            <a:off x="8379672" y="-6128"/>
            <a:ext cx="764328" cy="1713360"/>
            <a:chOff x="8388298" y="3435856"/>
            <a:chExt cx="764328" cy="1713360"/>
          </a:xfrm>
        </p:grpSpPr>
        <p:sp>
          <p:nvSpPr>
            <p:cNvPr id="19" name="Flowchart: Delay 18"/>
            <p:cNvSpPr/>
            <p:nvPr/>
          </p:nvSpPr>
          <p:spPr>
            <a:xfrm rot="10800000">
              <a:off x="8388298" y="3435856"/>
              <a:ext cx="755702" cy="1713359"/>
            </a:xfrm>
            <a:prstGeom prst="flowChartDelay">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p:cNvSpPr txBox="1">
              <a:spLocks/>
            </p:cNvSpPr>
            <p:nvPr/>
          </p:nvSpPr>
          <p:spPr>
            <a:xfrm>
              <a:off x="8518393" y="3441984"/>
              <a:ext cx="634233" cy="1707232"/>
            </a:xfrm>
            <a:prstGeom prst="rect">
              <a:avLst/>
            </a:prstGeom>
            <a:noFill/>
            <a:ln w="6350">
              <a:noFill/>
            </a:ln>
          </p:spPr>
          <p:txBody>
            <a:bodyPr vert="vert270" lIns="91440" tIns="45720" rIns="91440" bIns="45720" numCol="1"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smtClean="0">
                  <a:solidFill>
                    <a:schemeClr val="bg2"/>
                  </a:solidFill>
                </a:rPr>
                <a:t> Coastal Overview</a:t>
              </a:r>
            </a:p>
          </p:txBody>
        </p:sp>
      </p:grpSp>
      <p:sp>
        <p:nvSpPr>
          <p:cNvPr id="2" name="TextBox 1"/>
          <p:cNvSpPr txBox="1"/>
          <p:nvPr/>
        </p:nvSpPr>
        <p:spPr>
          <a:xfrm>
            <a:off x="4465668" y="3856151"/>
            <a:ext cx="4044099" cy="523220"/>
          </a:xfrm>
          <a:prstGeom prst="rect">
            <a:avLst/>
          </a:prstGeom>
          <a:solidFill>
            <a:schemeClr val="accent6">
              <a:lumMod val="50000"/>
              <a:alpha val="50000"/>
            </a:schemeClr>
          </a:solidFill>
        </p:spPr>
        <p:txBody>
          <a:bodyPr wrap="square" rtlCol="0">
            <a:spAutoFit/>
          </a:bodyPr>
          <a:lstStyle/>
          <a:p>
            <a:pPr algn="ctr"/>
            <a:r>
              <a:rPr lang="en-US" sz="2800" dirty="0" smtClean="0">
                <a:solidFill>
                  <a:schemeClr val="bg1"/>
                </a:solidFill>
                <a:latin typeface="Gill Sans MT" panose="020B0502020104020203" pitchFamily="34" charset="0"/>
              </a:rPr>
              <a:t>Flood Control </a:t>
            </a:r>
            <a:r>
              <a:rPr lang="en-US" sz="2800" dirty="0">
                <a:solidFill>
                  <a:schemeClr val="bg1"/>
                </a:solidFill>
                <a:latin typeface="Gill Sans MT" panose="020B0502020104020203" pitchFamily="34" charset="0"/>
              </a:rPr>
              <a:t>A</a:t>
            </a:r>
            <a:r>
              <a:rPr lang="en-US" sz="2800" dirty="0" smtClean="0">
                <a:solidFill>
                  <a:schemeClr val="bg1"/>
                </a:solidFill>
                <a:latin typeface="Gill Sans MT" panose="020B0502020104020203" pitchFamily="34" charset="0"/>
              </a:rPr>
              <a:t>ct of 1928</a:t>
            </a:r>
            <a:endParaRPr lang="en-US" sz="28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9115536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 y="6857"/>
            <a:ext cx="9144000" cy="6857999"/>
          </a:xfrm>
          <a:prstGeom prst="rect">
            <a:avLst/>
          </a:prstGeom>
          <a:blipFill dpi="0" rotWithShape="1">
            <a:blip r:embed="rId3" cstate="print">
              <a:alphaModFix am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8764438" y="5146928"/>
            <a:ext cx="379562" cy="1709928"/>
          </a:xfrm>
          <a:prstGeom prst="rect">
            <a:avLst/>
          </a:prstGeom>
          <a:solidFill>
            <a:srgbClr val="E8E5DD"/>
          </a:solidFill>
          <a:ln w="6350">
            <a:solidFill>
              <a:srgbClr val="E8E5DD"/>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bg2"/>
              </a:solidFill>
            </a:endParaRPr>
          </a:p>
        </p:txBody>
      </p:sp>
      <p:sp>
        <p:nvSpPr>
          <p:cNvPr id="6" name="Content Placeholder 2"/>
          <p:cNvSpPr txBox="1">
            <a:spLocks/>
          </p:cNvSpPr>
          <p:nvPr/>
        </p:nvSpPr>
        <p:spPr>
          <a:xfrm>
            <a:off x="8764438" y="3435857"/>
            <a:ext cx="379562" cy="1709928"/>
          </a:xfrm>
          <a:prstGeom prst="rect">
            <a:avLst/>
          </a:prstGeom>
          <a:solidFill>
            <a:schemeClr val="tx2"/>
          </a:solidFill>
          <a:ln w="6350">
            <a:solidFill>
              <a:schemeClr val="tx2"/>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bg2"/>
              </a:solidFill>
            </a:endParaRPr>
          </a:p>
        </p:txBody>
      </p:sp>
      <p:sp>
        <p:nvSpPr>
          <p:cNvPr id="7" name="Content Placeholder 2"/>
          <p:cNvSpPr txBox="1">
            <a:spLocks/>
          </p:cNvSpPr>
          <p:nvPr/>
        </p:nvSpPr>
        <p:spPr>
          <a:xfrm>
            <a:off x="8764438" y="1713359"/>
            <a:ext cx="379562" cy="1709928"/>
          </a:xfrm>
          <a:prstGeom prst="rect">
            <a:avLst/>
          </a:prstGeom>
          <a:solidFill>
            <a:srgbClr val="E8E5DD"/>
          </a:solidFill>
          <a:ln w="6350">
            <a:solidFill>
              <a:srgbClr val="E8E5DD"/>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accent6">
                  <a:lumMod val="40000"/>
                  <a:lumOff val="60000"/>
                </a:schemeClr>
              </a:solidFill>
            </a:endParaRPr>
          </a:p>
        </p:txBody>
      </p:sp>
      <p:sp>
        <p:nvSpPr>
          <p:cNvPr id="4" name="Title 3"/>
          <p:cNvSpPr>
            <a:spLocks noGrp="1"/>
          </p:cNvSpPr>
          <p:nvPr>
            <p:ph type="title"/>
          </p:nvPr>
        </p:nvSpPr>
        <p:spPr>
          <a:xfrm>
            <a:off x="0" y="199636"/>
            <a:ext cx="5759116" cy="1314085"/>
          </a:xfrm>
          <a:solidFill>
            <a:schemeClr val="tx2">
              <a:alpha val="30000"/>
            </a:schemeClr>
          </a:solidFill>
        </p:spPr>
        <p:txBody>
          <a:bodyPr/>
          <a:lstStyle/>
          <a:p>
            <a:r>
              <a:rPr lang="en-US" dirty="0"/>
              <a:t>IMPACT OF LEVEES</a:t>
            </a:r>
          </a:p>
        </p:txBody>
      </p:sp>
      <p:grpSp>
        <p:nvGrpSpPr>
          <p:cNvPr id="36" name="Group 35"/>
          <p:cNvGrpSpPr/>
          <p:nvPr/>
        </p:nvGrpSpPr>
        <p:grpSpPr>
          <a:xfrm>
            <a:off x="8379672" y="-6128"/>
            <a:ext cx="764328" cy="1713360"/>
            <a:chOff x="8388298" y="3435856"/>
            <a:chExt cx="764328" cy="1713360"/>
          </a:xfrm>
        </p:grpSpPr>
        <p:sp>
          <p:nvSpPr>
            <p:cNvPr id="37" name="Flowchart: Delay 36"/>
            <p:cNvSpPr/>
            <p:nvPr/>
          </p:nvSpPr>
          <p:spPr>
            <a:xfrm rot="10800000">
              <a:off x="8388298" y="3435856"/>
              <a:ext cx="755702" cy="1713359"/>
            </a:xfrm>
            <a:prstGeom prst="flowChartDelay">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ontent Placeholder 2"/>
            <p:cNvSpPr txBox="1">
              <a:spLocks/>
            </p:cNvSpPr>
            <p:nvPr/>
          </p:nvSpPr>
          <p:spPr>
            <a:xfrm>
              <a:off x="8518393" y="3441984"/>
              <a:ext cx="634233" cy="1707232"/>
            </a:xfrm>
            <a:prstGeom prst="rect">
              <a:avLst/>
            </a:prstGeom>
            <a:noFill/>
            <a:ln w="6350">
              <a:noFill/>
            </a:ln>
          </p:spPr>
          <p:txBody>
            <a:bodyPr vert="vert270" lIns="91440" tIns="45720" rIns="91440" bIns="45720" numCol="1"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smtClean="0">
                  <a:solidFill>
                    <a:schemeClr val="bg2"/>
                  </a:solidFill>
                </a:rPr>
                <a:t> Coastal Overview</a:t>
              </a:r>
            </a:p>
          </p:txBody>
        </p:sp>
      </p:gr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000" y="1706501"/>
            <a:ext cx="4293166" cy="2414906"/>
          </a:xfrm>
          <a:prstGeom prst="rect">
            <a:avLst/>
          </a:prstGeom>
        </p:spPr>
      </p:pic>
      <p:grpSp>
        <p:nvGrpSpPr>
          <p:cNvPr id="9" name="Group 8"/>
          <p:cNvGrpSpPr/>
          <p:nvPr/>
        </p:nvGrpSpPr>
        <p:grpSpPr>
          <a:xfrm>
            <a:off x="127000" y="4236208"/>
            <a:ext cx="4293166" cy="2435157"/>
            <a:chOff x="127000" y="4236208"/>
            <a:chExt cx="4293166" cy="2435157"/>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000" y="4267512"/>
              <a:ext cx="4293166" cy="2403853"/>
            </a:xfrm>
            <a:prstGeom prst="rect">
              <a:avLst/>
            </a:prstGeom>
          </p:spPr>
        </p:pic>
        <p:sp>
          <p:nvSpPr>
            <p:cNvPr id="3" name="TextBox 2"/>
            <p:cNvSpPr txBox="1"/>
            <p:nvPr/>
          </p:nvSpPr>
          <p:spPr>
            <a:xfrm>
              <a:off x="2529750" y="4236208"/>
              <a:ext cx="699615" cy="369332"/>
            </a:xfrm>
            <a:prstGeom prst="rect">
              <a:avLst/>
            </a:prstGeom>
            <a:noFill/>
          </p:spPr>
          <p:txBody>
            <a:bodyPr wrap="square" rtlCol="0">
              <a:spAutoFit/>
            </a:bodyPr>
            <a:lstStyle/>
            <a:p>
              <a:r>
                <a:rPr lang="en-US" b="1" dirty="0" smtClean="0">
                  <a:solidFill>
                    <a:schemeClr val="bg1"/>
                  </a:solidFill>
                </a:rPr>
                <a:t>NOW</a:t>
              </a:r>
              <a:endParaRPr lang="en-US" b="1" dirty="0">
                <a:solidFill>
                  <a:schemeClr val="bg1"/>
                </a:solidFill>
              </a:endParaRPr>
            </a:p>
          </p:txBody>
        </p:sp>
      </p:grpSp>
      <p:sp>
        <p:nvSpPr>
          <p:cNvPr id="14" name="Rounded Rectangle 13"/>
          <p:cNvSpPr/>
          <p:nvPr/>
        </p:nvSpPr>
        <p:spPr>
          <a:xfrm>
            <a:off x="4571999" y="1713359"/>
            <a:ext cx="3799047" cy="2408048"/>
          </a:xfrm>
          <a:prstGeom prst="round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571997" y="1712544"/>
            <a:ext cx="3799049" cy="2400657"/>
          </a:xfrm>
          <a:prstGeom prst="rect">
            <a:avLst/>
          </a:prstGeom>
          <a:noFill/>
        </p:spPr>
        <p:txBody>
          <a:bodyPr wrap="square" rtlCol="0" anchor="t">
            <a:spAutoFit/>
          </a:bodyPr>
          <a:lstStyle/>
          <a:p>
            <a:pPr algn="ctr"/>
            <a:r>
              <a:rPr lang="en-US" sz="5000" spc="200" dirty="0" smtClean="0">
                <a:latin typeface="Gill Sans MT Condensed" panose="020B0506020104020203" pitchFamily="34" charset="0"/>
              </a:rPr>
              <a:t>Levees led to decreased flooding</a:t>
            </a:r>
            <a:endParaRPr lang="en-US" sz="5000" spc="200" dirty="0">
              <a:latin typeface="Gill Sans MT Condensed" panose="020B0506020104020203" pitchFamily="34" charset="0"/>
            </a:endParaRPr>
          </a:p>
        </p:txBody>
      </p:sp>
      <p:sp>
        <p:nvSpPr>
          <p:cNvPr id="17" name="Rounded Rectangle 16"/>
          <p:cNvSpPr/>
          <p:nvPr/>
        </p:nvSpPr>
        <p:spPr>
          <a:xfrm>
            <a:off x="4580625" y="4263318"/>
            <a:ext cx="3799047" cy="2408048"/>
          </a:xfrm>
          <a:prstGeom prst="round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580624" y="4405193"/>
            <a:ext cx="3799048" cy="2123658"/>
          </a:xfrm>
          <a:prstGeom prst="rect">
            <a:avLst/>
          </a:prstGeom>
          <a:noFill/>
        </p:spPr>
        <p:txBody>
          <a:bodyPr wrap="square" rtlCol="0" anchor="t">
            <a:spAutoFit/>
          </a:bodyPr>
          <a:lstStyle/>
          <a:p>
            <a:pPr algn="ctr"/>
            <a:r>
              <a:rPr lang="en-US" sz="4400" spc="200" dirty="0" smtClean="0">
                <a:latin typeface="Gill Sans MT Condensed" panose="020B0506020104020203" pitchFamily="34" charset="0"/>
              </a:rPr>
              <a:t>Decreased flooding = less sediment deposited</a:t>
            </a:r>
            <a:endParaRPr lang="en-US" sz="4400" spc="200" dirty="0">
              <a:latin typeface="Gill Sans MT Condensed" panose="020B0506020104020203" pitchFamily="34" charset="0"/>
            </a:endParaRPr>
          </a:p>
        </p:txBody>
      </p:sp>
    </p:spTree>
    <p:extLst>
      <p:ext uri="{BB962C8B-B14F-4D97-AF65-F5344CB8AC3E}">
        <p14:creationId xmlns:p14="http://schemas.microsoft.com/office/powerpoint/2010/main" val="11015856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 y="-1"/>
            <a:ext cx="9144000" cy="6864857"/>
          </a:xfrm>
          <a:prstGeom prst="rect">
            <a:avLst/>
          </a:prstGeom>
          <a:blipFill dpi="0" rotWithShape="1">
            <a:blip r:embed="rId3" cstate="print">
              <a:alphaModFix am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8764438" y="5146928"/>
            <a:ext cx="379562" cy="1709928"/>
          </a:xfrm>
          <a:prstGeom prst="rect">
            <a:avLst/>
          </a:prstGeom>
          <a:solidFill>
            <a:srgbClr val="E8E5DD"/>
          </a:solidFill>
          <a:ln w="6350">
            <a:solidFill>
              <a:srgbClr val="E8E5DD"/>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bg2"/>
              </a:solidFill>
            </a:endParaRPr>
          </a:p>
        </p:txBody>
      </p:sp>
      <p:sp>
        <p:nvSpPr>
          <p:cNvPr id="6" name="Content Placeholder 2"/>
          <p:cNvSpPr txBox="1">
            <a:spLocks/>
          </p:cNvSpPr>
          <p:nvPr/>
        </p:nvSpPr>
        <p:spPr>
          <a:xfrm>
            <a:off x="8764438" y="3435857"/>
            <a:ext cx="379562" cy="1709928"/>
          </a:xfrm>
          <a:prstGeom prst="rect">
            <a:avLst/>
          </a:prstGeom>
          <a:solidFill>
            <a:schemeClr val="tx2"/>
          </a:solidFill>
          <a:ln w="6350">
            <a:solidFill>
              <a:schemeClr val="tx2"/>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bg2"/>
              </a:solidFill>
            </a:endParaRPr>
          </a:p>
        </p:txBody>
      </p:sp>
      <p:sp>
        <p:nvSpPr>
          <p:cNvPr id="7" name="Content Placeholder 2"/>
          <p:cNvSpPr txBox="1">
            <a:spLocks/>
          </p:cNvSpPr>
          <p:nvPr/>
        </p:nvSpPr>
        <p:spPr>
          <a:xfrm>
            <a:off x="8764438" y="1713359"/>
            <a:ext cx="379562" cy="1709928"/>
          </a:xfrm>
          <a:prstGeom prst="rect">
            <a:avLst/>
          </a:prstGeom>
          <a:solidFill>
            <a:srgbClr val="E8E5DD"/>
          </a:solidFill>
          <a:ln w="6350">
            <a:solidFill>
              <a:srgbClr val="E8E5DD"/>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accent6">
                  <a:lumMod val="40000"/>
                  <a:lumOff val="60000"/>
                </a:schemeClr>
              </a:solidFill>
            </a:endParaRPr>
          </a:p>
        </p:txBody>
      </p:sp>
      <p:sp>
        <p:nvSpPr>
          <p:cNvPr id="22" name="TextBox 21"/>
          <p:cNvSpPr txBox="1"/>
          <p:nvPr/>
        </p:nvSpPr>
        <p:spPr>
          <a:xfrm>
            <a:off x="6114565" y="1675358"/>
            <a:ext cx="1435816" cy="830997"/>
          </a:xfrm>
          <a:prstGeom prst="rect">
            <a:avLst/>
          </a:prstGeom>
          <a:solidFill>
            <a:schemeClr val="accent6">
              <a:lumMod val="20000"/>
              <a:lumOff val="80000"/>
              <a:alpha val="25000"/>
            </a:schemeClr>
          </a:solidFill>
        </p:spPr>
        <p:txBody>
          <a:bodyPr wrap="square" rtlCol="0" anchor="ctr">
            <a:spAutoFit/>
          </a:bodyPr>
          <a:lstStyle/>
          <a:p>
            <a:r>
              <a:rPr lang="en-US" sz="4800" b="1" dirty="0" smtClean="0">
                <a:latin typeface="Gill Sans MT Condensed" panose="020B0506020104020203" pitchFamily="34" charset="0"/>
              </a:rPr>
              <a:t>LEVEES</a:t>
            </a:r>
            <a:endParaRPr lang="en-US" sz="4800" b="1" dirty="0">
              <a:latin typeface="Gill Sans MT Condensed" panose="020B0506020104020203" pitchFamily="34" charset="0"/>
            </a:endParaRPr>
          </a:p>
        </p:txBody>
      </p:sp>
      <p:sp>
        <p:nvSpPr>
          <p:cNvPr id="32" name="TextBox 31"/>
          <p:cNvSpPr txBox="1"/>
          <p:nvPr/>
        </p:nvSpPr>
        <p:spPr>
          <a:xfrm>
            <a:off x="1663789" y="5663441"/>
            <a:ext cx="2983184" cy="830997"/>
          </a:xfrm>
          <a:prstGeom prst="rect">
            <a:avLst/>
          </a:prstGeom>
          <a:solidFill>
            <a:schemeClr val="accent6">
              <a:lumMod val="20000"/>
              <a:lumOff val="80000"/>
              <a:alpha val="25000"/>
            </a:schemeClr>
          </a:solidFill>
        </p:spPr>
        <p:txBody>
          <a:bodyPr wrap="square" rtlCol="0" anchor="ctr">
            <a:spAutoFit/>
          </a:bodyPr>
          <a:lstStyle/>
          <a:p>
            <a:r>
              <a:rPr lang="en-US" sz="4800" b="1" dirty="0" smtClean="0">
                <a:latin typeface="Gill Sans MT Condensed" panose="020B0506020104020203" pitchFamily="34" charset="0"/>
              </a:rPr>
              <a:t>SEA LEVEL RISE</a:t>
            </a:r>
            <a:endParaRPr lang="en-US" sz="4800" b="1" dirty="0">
              <a:latin typeface="Gill Sans MT Condensed" panose="020B0506020104020203" pitchFamily="34" charset="0"/>
            </a:endParaRPr>
          </a:p>
        </p:txBody>
      </p:sp>
      <p:sp>
        <p:nvSpPr>
          <p:cNvPr id="33" name="TextBox 32"/>
          <p:cNvSpPr txBox="1"/>
          <p:nvPr/>
        </p:nvSpPr>
        <p:spPr>
          <a:xfrm>
            <a:off x="1666111" y="1946936"/>
            <a:ext cx="2293026" cy="830997"/>
          </a:xfrm>
          <a:prstGeom prst="rect">
            <a:avLst/>
          </a:prstGeom>
          <a:solidFill>
            <a:schemeClr val="accent6">
              <a:lumMod val="20000"/>
              <a:lumOff val="80000"/>
              <a:alpha val="25000"/>
            </a:schemeClr>
          </a:solidFill>
        </p:spPr>
        <p:txBody>
          <a:bodyPr wrap="square" rtlCol="0" anchor="ctr">
            <a:spAutoFit/>
          </a:bodyPr>
          <a:lstStyle/>
          <a:p>
            <a:r>
              <a:rPr lang="en-US" sz="4800" b="1" dirty="0" smtClean="0">
                <a:latin typeface="Gill Sans MT Condensed" panose="020B0506020104020203" pitchFamily="34" charset="0"/>
              </a:rPr>
              <a:t>SUBSIDENCE</a:t>
            </a:r>
            <a:endParaRPr lang="en-US" sz="4800" b="1" dirty="0">
              <a:latin typeface="Gill Sans MT Condensed" panose="020B0506020104020203" pitchFamily="34" charset="0"/>
            </a:endParaRPr>
          </a:p>
        </p:txBody>
      </p:sp>
      <p:sp>
        <p:nvSpPr>
          <p:cNvPr id="34" name="TextBox 33"/>
          <p:cNvSpPr txBox="1"/>
          <p:nvPr/>
        </p:nvSpPr>
        <p:spPr>
          <a:xfrm>
            <a:off x="6117866" y="5770710"/>
            <a:ext cx="2033559" cy="830997"/>
          </a:xfrm>
          <a:prstGeom prst="rect">
            <a:avLst/>
          </a:prstGeom>
          <a:solidFill>
            <a:schemeClr val="accent6">
              <a:lumMod val="20000"/>
              <a:lumOff val="80000"/>
              <a:alpha val="25000"/>
            </a:schemeClr>
          </a:solidFill>
        </p:spPr>
        <p:txBody>
          <a:bodyPr wrap="square" rtlCol="0" anchor="ctr">
            <a:spAutoFit/>
          </a:bodyPr>
          <a:lstStyle/>
          <a:p>
            <a:r>
              <a:rPr lang="en-US" sz="4800" b="1" dirty="0" smtClean="0">
                <a:latin typeface="Gill Sans MT Condensed" panose="020B0506020104020203" pitchFamily="34" charset="0"/>
              </a:rPr>
              <a:t>OIL SPILLS</a:t>
            </a:r>
            <a:endParaRPr lang="en-US" sz="4800" b="1" dirty="0">
              <a:latin typeface="Gill Sans MT Condensed" panose="020B0506020104020203" pitchFamily="34" charset="0"/>
            </a:endParaRPr>
          </a:p>
        </p:txBody>
      </p:sp>
      <p:sp>
        <p:nvSpPr>
          <p:cNvPr id="35" name="TextBox 34"/>
          <p:cNvSpPr txBox="1"/>
          <p:nvPr/>
        </p:nvSpPr>
        <p:spPr>
          <a:xfrm>
            <a:off x="1667020" y="3435857"/>
            <a:ext cx="3139523" cy="1569660"/>
          </a:xfrm>
          <a:prstGeom prst="rect">
            <a:avLst/>
          </a:prstGeom>
          <a:solidFill>
            <a:schemeClr val="accent6">
              <a:lumMod val="20000"/>
              <a:lumOff val="80000"/>
              <a:alpha val="25000"/>
            </a:schemeClr>
          </a:solidFill>
        </p:spPr>
        <p:txBody>
          <a:bodyPr wrap="square" rtlCol="0" anchor="ctr">
            <a:spAutoFit/>
          </a:bodyPr>
          <a:lstStyle/>
          <a:p>
            <a:r>
              <a:rPr lang="en-US" sz="4800" b="1" dirty="0" smtClean="0">
                <a:latin typeface="Gill Sans MT Condensed" panose="020B0506020104020203" pitchFamily="34" charset="0"/>
              </a:rPr>
              <a:t>OIL AND GAS INFRASTRUCTURE</a:t>
            </a:r>
            <a:endParaRPr lang="en-US" sz="4800" b="1" dirty="0">
              <a:latin typeface="Gill Sans MT Condensed" panose="020B0506020104020203" pitchFamily="34" charset="0"/>
            </a:endParaRPr>
          </a:p>
        </p:txBody>
      </p:sp>
      <p:sp>
        <p:nvSpPr>
          <p:cNvPr id="36" name="TextBox 35"/>
          <p:cNvSpPr txBox="1"/>
          <p:nvPr/>
        </p:nvSpPr>
        <p:spPr>
          <a:xfrm>
            <a:off x="6111588" y="2687660"/>
            <a:ext cx="1796280" cy="1569660"/>
          </a:xfrm>
          <a:prstGeom prst="rect">
            <a:avLst/>
          </a:prstGeom>
          <a:solidFill>
            <a:schemeClr val="accent6">
              <a:lumMod val="20000"/>
              <a:lumOff val="80000"/>
              <a:alpha val="25000"/>
            </a:schemeClr>
          </a:solidFill>
        </p:spPr>
        <p:txBody>
          <a:bodyPr wrap="square" rtlCol="0" anchor="ctr">
            <a:spAutoFit/>
          </a:bodyPr>
          <a:lstStyle/>
          <a:p>
            <a:r>
              <a:rPr lang="en-US" sz="4800" b="1" dirty="0" smtClean="0">
                <a:latin typeface="Gill Sans MT Condensed" panose="020B0506020104020203" pitchFamily="34" charset="0"/>
              </a:rPr>
              <a:t>PIPELINE CANALS</a:t>
            </a:r>
          </a:p>
        </p:txBody>
      </p:sp>
      <p:grpSp>
        <p:nvGrpSpPr>
          <p:cNvPr id="15" name="Group 14"/>
          <p:cNvGrpSpPr>
            <a:grpSpLocks noChangeAspect="1"/>
          </p:cNvGrpSpPr>
          <p:nvPr/>
        </p:nvGrpSpPr>
        <p:grpSpPr>
          <a:xfrm>
            <a:off x="4873387" y="2896215"/>
            <a:ext cx="1124712" cy="1124712"/>
            <a:chOff x="273068" y="3797375"/>
            <a:chExt cx="2746279" cy="2808832"/>
          </a:xfrm>
        </p:grpSpPr>
        <p:sp>
          <p:nvSpPr>
            <p:cNvPr id="16" name="Oval 15"/>
            <p:cNvSpPr/>
            <p:nvPr/>
          </p:nvSpPr>
          <p:spPr>
            <a:xfrm>
              <a:off x="276147" y="3863007"/>
              <a:ext cx="2743200" cy="2743200"/>
            </a:xfrm>
            <a:prstGeom prst="ellipse">
              <a:avLst/>
            </a:prstGeom>
            <a:solidFill>
              <a:srgbClr val="70AD47">
                <a:lumMod val="60000"/>
                <a:lumOff val="40000"/>
              </a:srgbClr>
            </a:solidFill>
            <a:ln w="762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8" name="Freeform 17"/>
            <p:cNvSpPr/>
            <p:nvPr/>
          </p:nvSpPr>
          <p:spPr>
            <a:xfrm>
              <a:off x="273068" y="3797375"/>
              <a:ext cx="2568986" cy="1244182"/>
            </a:xfrm>
            <a:custGeom>
              <a:avLst/>
              <a:gdLst>
                <a:gd name="connsiteX0" fmla="*/ 56172 w 2465280"/>
                <a:gd name="connsiteY0" fmla="*/ 860326 h 870126"/>
                <a:gd name="connsiteX1" fmla="*/ 377447 w 2465280"/>
                <a:gd name="connsiteY1" fmla="*/ 366056 h 870126"/>
                <a:gd name="connsiteX2" fmla="*/ 1007642 w 2465280"/>
                <a:gd name="connsiteY2" fmla="*/ 32423 h 870126"/>
                <a:gd name="connsiteX3" fmla="*/ 1588410 w 2465280"/>
                <a:gd name="connsiteY3" fmla="*/ 32423 h 870126"/>
                <a:gd name="connsiteX4" fmla="*/ 2020896 w 2465280"/>
                <a:gd name="connsiteY4" fmla="*/ 205418 h 870126"/>
                <a:gd name="connsiteX5" fmla="*/ 2268031 w 2465280"/>
                <a:gd name="connsiteY5" fmla="*/ 366056 h 870126"/>
                <a:gd name="connsiteX6" fmla="*/ 2428669 w 2465280"/>
                <a:gd name="connsiteY6" fmla="*/ 563764 h 870126"/>
                <a:gd name="connsiteX7" fmla="*/ 1538983 w 2465280"/>
                <a:gd name="connsiteY7" fmla="*/ 687331 h 870126"/>
                <a:gd name="connsiteX8" fmla="*/ 56172 w 2465280"/>
                <a:gd name="connsiteY8" fmla="*/ 860326 h 870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5280" h="870126">
                  <a:moveTo>
                    <a:pt x="56172" y="860326"/>
                  </a:moveTo>
                  <a:cubicBezTo>
                    <a:pt x="-137417" y="806780"/>
                    <a:pt x="218869" y="504040"/>
                    <a:pt x="377447" y="366056"/>
                  </a:cubicBezTo>
                  <a:cubicBezTo>
                    <a:pt x="536025" y="228072"/>
                    <a:pt x="805815" y="88028"/>
                    <a:pt x="1007642" y="32423"/>
                  </a:cubicBezTo>
                  <a:cubicBezTo>
                    <a:pt x="1209469" y="-23182"/>
                    <a:pt x="1419534" y="3590"/>
                    <a:pt x="1588410" y="32423"/>
                  </a:cubicBezTo>
                  <a:cubicBezTo>
                    <a:pt x="1757286" y="61256"/>
                    <a:pt x="1907626" y="149813"/>
                    <a:pt x="2020896" y="205418"/>
                  </a:cubicBezTo>
                  <a:cubicBezTo>
                    <a:pt x="2134166" y="261023"/>
                    <a:pt x="2200069" y="306332"/>
                    <a:pt x="2268031" y="366056"/>
                  </a:cubicBezTo>
                  <a:cubicBezTo>
                    <a:pt x="2335993" y="425780"/>
                    <a:pt x="2550177" y="510218"/>
                    <a:pt x="2428669" y="563764"/>
                  </a:cubicBezTo>
                  <a:cubicBezTo>
                    <a:pt x="2307161" y="617310"/>
                    <a:pt x="1934399" y="642023"/>
                    <a:pt x="1538983" y="687331"/>
                  </a:cubicBezTo>
                  <a:cubicBezTo>
                    <a:pt x="1143567" y="732639"/>
                    <a:pt x="249761" y="913872"/>
                    <a:pt x="56172" y="860326"/>
                  </a:cubicBezTo>
                  <a:close/>
                </a:path>
              </a:pathLst>
            </a:custGeom>
            <a:solidFill>
              <a:srgbClr val="5B9BD5">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9" name="Freeform 18"/>
            <p:cNvSpPr/>
            <p:nvPr/>
          </p:nvSpPr>
          <p:spPr>
            <a:xfrm>
              <a:off x="553261" y="4696772"/>
              <a:ext cx="2377440" cy="1669774"/>
            </a:xfrm>
            <a:custGeom>
              <a:avLst/>
              <a:gdLst>
                <a:gd name="connsiteX0" fmla="*/ 7528 w 2361075"/>
                <a:gd name="connsiteY0" fmla="*/ 1412468 h 1869504"/>
                <a:gd name="connsiteX1" fmla="*/ 1031259 w 2361075"/>
                <a:gd name="connsiteY1" fmla="*/ 478190 h 1869504"/>
                <a:gd name="connsiteX2" fmla="*/ 1856207 w 2361075"/>
                <a:gd name="connsiteY2" fmla="*/ 110442 h 1869504"/>
                <a:gd name="connsiteX3" fmla="*/ 2243833 w 2361075"/>
                <a:gd name="connsiteY3" fmla="*/ 1112 h 1869504"/>
                <a:gd name="connsiteX4" fmla="*/ 2323346 w 2361075"/>
                <a:gd name="connsiteY4" fmla="*/ 160138 h 1869504"/>
                <a:gd name="connsiteX5" fmla="*/ 1697181 w 2361075"/>
                <a:gd name="connsiteY5" fmla="*/ 378799 h 1869504"/>
                <a:gd name="connsiteX6" fmla="*/ 1259859 w 2361075"/>
                <a:gd name="connsiteY6" fmla="*/ 607399 h 1869504"/>
                <a:gd name="connsiteX7" fmla="*/ 603876 w 2361075"/>
                <a:gd name="connsiteY7" fmla="*/ 1839851 h 1869504"/>
                <a:gd name="connsiteX8" fmla="*/ 7528 w 2361075"/>
                <a:gd name="connsiteY8" fmla="*/ 1412468 h 186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1075" h="1869504">
                  <a:moveTo>
                    <a:pt x="7528" y="1412468"/>
                  </a:moveTo>
                  <a:cubicBezTo>
                    <a:pt x="78758" y="1185525"/>
                    <a:pt x="723146" y="695194"/>
                    <a:pt x="1031259" y="478190"/>
                  </a:cubicBezTo>
                  <a:cubicBezTo>
                    <a:pt x="1339372" y="261186"/>
                    <a:pt x="1654111" y="189955"/>
                    <a:pt x="1856207" y="110442"/>
                  </a:cubicBezTo>
                  <a:cubicBezTo>
                    <a:pt x="2058303" y="30929"/>
                    <a:pt x="2165977" y="-7171"/>
                    <a:pt x="2243833" y="1112"/>
                  </a:cubicBezTo>
                  <a:cubicBezTo>
                    <a:pt x="2321689" y="9395"/>
                    <a:pt x="2414455" y="97190"/>
                    <a:pt x="2323346" y="160138"/>
                  </a:cubicBezTo>
                  <a:cubicBezTo>
                    <a:pt x="2232237" y="223086"/>
                    <a:pt x="1874429" y="304256"/>
                    <a:pt x="1697181" y="378799"/>
                  </a:cubicBezTo>
                  <a:cubicBezTo>
                    <a:pt x="1519933" y="453342"/>
                    <a:pt x="1442077" y="363890"/>
                    <a:pt x="1259859" y="607399"/>
                  </a:cubicBezTo>
                  <a:cubicBezTo>
                    <a:pt x="1077642" y="850908"/>
                    <a:pt x="819224" y="1708986"/>
                    <a:pt x="603876" y="1839851"/>
                  </a:cubicBezTo>
                  <a:cubicBezTo>
                    <a:pt x="388528" y="1970716"/>
                    <a:pt x="-63702" y="1639411"/>
                    <a:pt x="7528" y="1412468"/>
                  </a:cubicBezTo>
                  <a:close/>
                </a:path>
              </a:pathLst>
            </a:custGeom>
            <a:solidFill>
              <a:srgbClr val="5B9BD5"/>
            </a:solidFill>
            <a:ln w="381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0" name="Oval 19"/>
            <p:cNvSpPr/>
            <p:nvPr/>
          </p:nvSpPr>
          <p:spPr>
            <a:xfrm>
              <a:off x="276147" y="3863007"/>
              <a:ext cx="2743200" cy="2743200"/>
            </a:xfrm>
            <a:prstGeom prst="ellipse">
              <a:avLst/>
            </a:prstGeom>
            <a:noFill/>
            <a:ln w="762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grpSp>
        <p:nvGrpSpPr>
          <p:cNvPr id="21" name="Group 20"/>
          <p:cNvGrpSpPr>
            <a:grpSpLocks noChangeAspect="1"/>
          </p:cNvGrpSpPr>
          <p:nvPr/>
        </p:nvGrpSpPr>
        <p:grpSpPr>
          <a:xfrm>
            <a:off x="4876647" y="5612245"/>
            <a:ext cx="1126013" cy="1128634"/>
            <a:chOff x="9281806" y="3863007"/>
            <a:chExt cx="2753140" cy="2759548"/>
          </a:xfrm>
        </p:grpSpPr>
        <p:sp>
          <p:nvSpPr>
            <p:cNvPr id="24" name="Oval 23"/>
            <p:cNvSpPr/>
            <p:nvPr/>
          </p:nvSpPr>
          <p:spPr>
            <a:xfrm>
              <a:off x="9286776" y="3879355"/>
              <a:ext cx="2743200" cy="2743200"/>
            </a:xfrm>
            <a:prstGeom prst="ellipse">
              <a:avLst/>
            </a:prstGeom>
            <a:solidFill>
              <a:srgbClr val="2BABB9"/>
            </a:solidFill>
            <a:ln w="762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5" name="Freeform 24"/>
            <p:cNvSpPr/>
            <p:nvPr/>
          </p:nvSpPr>
          <p:spPr>
            <a:xfrm>
              <a:off x="10175218" y="3868954"/>
              <a:ext cx="892980" cy="221669"/>
            </a:xfrm>
            <a:custGeom>
              <a:avLst/>
              <a:gdLst>
                <a:gd name="connsiteX0" fmla="*/ 818847 w 892980"/>
                <a:gd name="connsiteY0" fmla="*/ 43827 h 221669"/>
                <a:gd name="connsiteX1" fmla="*/ 414810 w 892980"/>
                <a:gd name="connsiteY1" fmla="*/ 1297 h 221669"/>
                <a:gd name="connsiteX2" fmla="*/ 140 w 892980"/>
                <a:gd name="connsiteY2" fmla="*/ 96990 h 221669"/>
                <a:gd name="connsiteX3" fmla="*/ 372280 w 892980"/>
                <a:gd name="connsiteY3" fmla="*/ 192683 h 221669"/>
                <a:gd name="connsiteX4" fmla="*/ 701889 w 892980"/>
                <a:gd name="connsiteY4" fmla="*/ 213948 h 221669"/>
                <a:gd name="connsiteX5" fmla="*/ 882642 w 892980"/>
                <a:gd name="connsiteY5" fmla="*/ 75725 h 221669"/>
                <a:gd name="connsiteX6" fmla="*/ 818847 w 892980"/>
                <a:gd name="connsiteY6" fmla="*/ 43827 h 221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980" h="221669">
                  <a:moveTo>
                    <a:pt x="818847" y="43827"/>
                  </a:moveTo>
                  <a:cubicBezTo>
                    <a:pt x="740875" y="31422"/>
                    <a:pt x="551261" y="-7564"/>
                    <a:pt x="414810" y="1297"/>
                  </a:cubicBezTo>
                  <a:cubicBezTo>
                    <a:pt x="278359" y="10157"/>
                    <a:pt x="7228" y="65092"/>
                    <a:pt x="140" y="96990"/>
                  </a:cubicBezTo>
                  <a:cubicBezTo>
                    <a:pt x="-6948" y="128888"/>
                    <a:pt x="255322" y="173190"/>
                    <a:pt x="372280" y="192683"/>
                  </a:cubicBezTo>
                  <a:cubicBezTo>
                    <a:pt x="489238" y="212176"/>
                    <a:pt x="616829" y="233441"/>
                    <a:pt x="701889" y="213948"/>
                  </a:cubicBezTo>
                  <a:cubicBezTo>
                    <a:pt x="786949" y="194455"/>
                    <a:pt x="861377" y="107623"/>
                    <a:pt x="882642" y="75725"/>
                  </a:cubicBezTo>
                  <a:cubicBezTo>
                    <a:pt x="903907" y="43827"/>
                    <a:pt x="896819" y="56232"/>
                    <a:pt x="818847" y="43827"/>
                  </a:cubicBezTo>
                  <a:close/>
                </a:path>
              </a:pathLst>
            </a:custGeom>
            <a:gradFill>
              <a:gsLst>
                <a:gs pos="68000">
                  <a:srgbClr val="7030A0"/>
                </a:gs>
                <a:gs pos="13000">
                  <a:srgbClr val="C00000"/>
                </a:gs>
              </a:gsLst>
              <a:path path="circle">
                <a:fillToRect l="50000" t="-80000" r="50000" b="18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6" name="Freeform 25"/>
            <p:cNvSpPr/>
            <p:nvPr/>
          </p:nvSpPr>
          <p:spPr>
            <a:xfrm>
              <a:off x="9813335" y="5408156"/>
              <a:ext cx="1914376" cy="1168118"/>
            </a:xfrm>
            <a:custGeom>
              <a:avLst/>
              <a:gdLst>
                <a:gd name="connsiteX0" fmla="*/ 11291 w 1790059"/>
                <a:gd name="connsiteY0" fmla="*/ 916087 h 1168118"/>
                <a:gd name="connsiteX1" fmla="*/ 106984 w 1790059"/>
                <a:gd name="connsiteY1" fmla="*/ 831027 h 1168118"/>
                <a:gd name="connsiteX2" fmla="*/ 266472 w 1790059"/>
                <a:gd name="connsiteY2" fmla="*/ 416357 h 1168118"/>
                <a:gd name="connsiteX3" fmla="*/ 585449 w 1790059"/>
                <a:gd name="connsiteY3" fmla="*/ 76115 h 1168118"/>
                <a:gd name="connsiteX4" fmla="*/ 883161 w 1790059"/>
                <a:gd name="connsiteY4" fmla="*/ 12320 h 1168118"/>
                <a:gd name="connsiteX5" fmla="*/ 798100 w 1790059"/>
                <a:gd name="connsiteY5" fmla="*/ 256869 h 1168118"/>
                <a:gd name="connsiteX6" fmla="*/ 1223402 w 1790059"/>
                <a:gd name="connsiteY6" fmla="*/ 76115 h 1168118"/>
                <a:gd name="connsiteX7" fmla="*/ 1584909 w 1790059"/>
                <a:gd name="connsiteY7" fmla="*/ 182441 h 1168118"/>
                <a:gd name="connsiteX8" fmla="*/ 1786928 w 1790059"/>
                <a:gd name="connsiteY8" fmla="*/ 373827 h 1168118"/>
                <a:gd name="connsiteX9" fmla="*/ 1712500 w 1790059"/>
                <a:gd name="connsiteY9" fmla="*/ 597110 h 1168118"/>
                <a:gd name="connsiteX10" fmla="*/ 1776295 w 1790059"/>
                <a:gd name="connsiteY10" fmla="*/ 703436 h 1168118"/>
                <a:gd name="connsiteX11" fmla="*/ 1521114 w 1790059"/>
                <a:gd name="connsiteY11" fmla="*/ 969250 h 1168118"/>
                <a:gd name="connsiteX12" fmla="*/ 936323 w 1790059"/>
                <a:gd name="connsiteY12" fmla="*/ 1160636 h 1168118"/>
                <a:gd name="connsiteX13" fmla="*/ 372798 w 1790059"/>
                <a:gd name="connsiteY13" fmla="*/ 1107473 h 1168118"/>
                <a:gd name="connsiteX14" fmla="*/ 11291 w 1790059"/>
                <a:gd name="connsiteY14" fmla="*/ 916087 h 116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0059" h="1168118">
                  <a:moveTo>
                    <a:pt x="11291" y="916087"/>
                  </a:moveTo>
                  <a:cubicBezTo>
                    <a:pt x="-33011" y="870013"/>
                    <a:pt x="64454" y="914315"/>
                    <a:pt x="106984" y="831027"/>
                  </a:cubicBezTo>
                  <a:cubicBezTo>
                    <a:pt x="149514" y="747739"/>
                    <a:pt x="186728" y="542176"/>
                    <a:pt x="266472" y="416357"/>
                  </a:cubicBezTo>
                  <a:cubicBezTo>
                    <a:pt x="346216" y="290538"/>
                    <a:pt x="482668" y="143454"/>
                    <a:pt x="585449" y="76115"/>
                  </a:cubicBezTo>
                  <a:cubicBezTo>
                    <a:pt x="688230" y="8776"/>
                    <a:pt x="847719" y="-17806"/>
                    <a:pt x="883161" y="12320"/>
                  </a:cubicBezTo>
                  <a:cubicBezTo>
                    <a:pt x="918603" y="42446"/>
                    <a:pt x="741393" y="246237"/>
                    <a:pt x="798100" y="256869"/>
                  </a:cubicBezTo>
                  <a:cubicBezTo>
                    <a:pt x="854807" y="267501"/>
                    <a:pt x="1092267" y="88520"/>
                    <a:pt x="1223402" y="76115"/>
                  </a:cubicBezTo>
                  <a:cubicBezTo>
                    <a:pt x="1354537" y="63710"/>
                    <a:pt x="1490988" y="132822"/>
                    <a:pt x="1584909" y="182441"/>
                  </a:cubicBezTo>
                  <a:cubicBezTo>
                    <a:pt x="1678830" y="232060"/>
                    <a:pt x="1765663" y="304715"/>
                    <a:pt x="1786928" y="373827"/>
                  </a:cubicBezTo>
                  <a:cubicBezTo>
                    <a:pt x="1808193" y="442938"/>
                    <a:pt x="1714272" y="542175"/>
                    <a:pt x="1712500" y="597110"/>
                  </a:cubicBezTo>
                  <a:cubicBezTo>
                    <a:pt x="1710728" y="652045"/>
                    <a:pt x="1808193" y="641413"/>
                    <a:pt x="1776295" y="703436"/>
                  </a:cubicBezTo>
                  <a:cubicBezTo>
                    <a:pt x="1744397" y="765459"/>
                    <a:pt x="1661109" y="893050"/>
                    <a:pt x="1521114" y="969250"/>
                  </a:cubicBezTo>
                  <a:cubicBezTo>
                    <a:pt x="1381119" y="1045450"/>
                    <a:pt x="1127709" y="1137599"/>
                    <a:pt x="936323" y="1160636"/>
                  </a:cubicBezTo>
                  <a:cubicBezTo>
                    <a:pt x="744937" y="1183673"/>
                    <a:pt x="519882" y="1150003"/>
                    <a:pt x="372798" y="1107473"/>
                  </a:cubicBezTo>
                  <a:cubicBezTo>
                    <a:pt x="225714" y="1064943"/>
                    <a:pt x="55593" y="962161"/>
                    <a:pt x="11291" y="916087"/>
                  </a:cubicBezTo>
                  <a:close/>
                </a:path>
              </a:pathLst>
            </a:custGeom>
            <a:gradFill>
              <a:gsLst>
                <a:gs pos="89000">
                  <a:srgbClr val="7030A0"/>
                </a:gs>
                <a:gs pos="13000">
                  <a:srgbClr val="C00000"/>
                </a:gs>
                <a:gs pos="51000">
                  <a:srgbClr val="ED7D31">
                    <a:lumMod val="75000"/>
                  </a:srgbClr>
                </a:gs>
              </a:gsLst>
              <a:path path="circle">
                <a:fillToRect l="50000" t="-80000" r="50000" b="18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7" name="Freeform 26"/>
            <p:cNvSpPr/>
            <p:nvPr/>
          </p:nvSpPr>
          <p:spPr>
            <a:xfrm>
              <a:off x="9281806" y="4224950"/>
              <a:ext cx="2750061" cy="943644"/>
            </a:xfrm>
            <a:custGeom>
              <a:avLst/>
              <a:gdLst>
                <a:gd name="connsiteX0" fmla="*/ 262662 w 2684217"/>
                <a:gd name="connsiteY0" fmla="*/ 212703 h 943644"/>
                <a:gd name="connsiteX1" fmla="*/ 571007 w 2684217"/>
                <a:gd name="connsiteY1" fmla="*/ 595475 h 943644"/>
                <a:gd name="connsiteX2" fmla="*/ 1028207 w 2684217"/>
                <a:gd name="connsiteY2" fmla="*/ 425354 h 943644"/>
                <a:gd name="connsiteX3" fmla="*/ 1581100 w 2684217"/>
                <a:gd name="connsiteY3" fmla="*/ 361559 h 943644"/>
                <a:gd name="connsiteX4" fmla="*/ 1783118 w 2684217"/>
                <a:gd name="connsiteY4" fmla="*/ 457252 h 943644"/>
                <a:gd name="connsiteX5" fmla="*/ 2176523 w 2684217"/>
                <a:gd name="connsiteY5" fmla="*/ 52 h 943644"/>
                <a:gd name="connsiteX6" fmla="*/ 2601825 w 2684217"/>
                <a:gd name="connsiteY6" fmla="*/ 489150 h 943644"/>
                <a:gd name="connsiteX7" fmla="*/ 2654988 w 2684217"/>
                <a:gd name="connsiteY7" fmla="*/ 723066 h 943644"/>
                <a:gd name="connsiteX8" fmla="*/ 2261583 w 2684217"/>
                <a:gd name="connsiteY8" fmla="*/ 659271 h 943644"/>
                <a:gd name="connsiteX9" fmla="*/ 2421072 w 2684217"/>
                <a:gd name="connsiteY9" fmla="*/ 425354 h 943644"/>
                <a:gd name="connsiteX10" fmla="*/ 2112728 w 2684217"/>
                <a:gd name="connsiteY10" fmla="*/ 542313 h 943644"/>
                <a:gd name="connsiteX11" fmla="*/ 1687425 w 2684217"/>
                <a:gd name="connsiteY11" fmla="*/ 648638 h 943644"/>
                <a:gd name="connsiteX12" fmla="*/ 1294021 w 2684217"/>
                <a:gd name="connsiteY12" fmla="*/ 489150 h 943644"/>
                <a:gd name="connsiteX13" fmla="*/ 1060104 w 2684217"/>
                <a:gd name="connsiteY13" fmla="*/ 595475 h 943644"/>
                <a:gd name="connsiteX14" fmla="*/ 1134532 w 2684217"/>
                <a:gd name="connsiteY14" fmla="*/ 765596 h 943644"/>
                <a:gd name="connsiteX15" fmla="*/ 826188 w 2684217"/>
                <a:gd name="connsiteY15" fmla="*/ 925085 h 943644"/>
                <a:gd name="connsiteX16" fmla="*/ 475314 w 2684217"/>
                <a:gd name="connsiteY16" fmla="*/ 797494 h 943644"/>
                <a:gd name="connsiteX17" fmla="*/ 18114 w 2684217"/>
                <a:gd name="connsiteY17" fmla="*/ 935717 h 943644"/>
                <a:gd name="connsiteX18" fmla="*/ 135072 w 2684217"/>
                <a:gd name="connsiteY18" fmla="*/ 510415 h 943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4217" h="943644">
                  <a:moveTo>
                    <a:pt x="262662" y="212703"/>
                  </a:moveTo>
                  <a:cubicBezTo>
                    <a:pt x="353039" y="386368"/>
                    <a:pt x="443416" y="560033"/>
                    <a:pt x="571007" y="595475"/>
                  </a:cubicBezTo>
                  <a:cubicBezTo>
                    <a:pt x="698598" y="630917"/>
                    <a:pt x="859858" y="464340"/>
                    <a:pt x="1028207" y="425354"/>
                  </a:cubicBezTo>
                  <a:cubicBezTo>
                    <a:pt x="1196556" y="386368"/>
                    <a:pt x="1455282" y="356243"/>
                    <a:pt x="1581100" y="361559"/>
                  </a:cubicBezTo>
                  <a:cubicBezTo>
                    <a:pt x="1706919" y="366875"/>
                    <a:pt x="1683881" y="517503"/>
                    <a:pt x="1783118" y="457252"/>
                  </a:cubicBezTo>
                  <a:cubicBezTo>
                    <a:pt x="1882355" y="397001"/>
                    <a:pt x="2040072" y="-5264"/>
                    <a:pt x="2176523" y="52"/>
                  </a:cubicBezTo>
                  <a:cubicBezTo>
                    <a:pt x="2312974" y="5368"/>
                    <a:pt x="2522081" y="368648"/>
                    <a:pt x="2601825" y="489150"/>
                  </a:cubicBezTo>
                  <a:cubicBezTo>
                    <a:pt x="2681569" y="609652"/>
                    <a:pt x="2711695" y="694713"/>
                    <a:pt x="2654988" y="723066"/>
                  </a:cubicBezTo>
                  <a:cubicBezTo>
                    <a:pt x="2598281" y="751420"/>
                    <a:pt x="2300569" y="708890"/>
                    <a:pt x="2261583" y="659271"/>
                  </a:cubicBezTo>
                  <a:cubicBezTo>
                    <a:pt x="2222597" y="609652"/>
                    <a:pt x="2445881" y="444847"/>
                    <a:pt x="2421072" y="425354"/>
                  </a:cubicBezTo>
                  <a:cubicBezTo>
                    <a:pt x="2396263" y="405861"/>
                    <a:pt x="2235003" y="505099"/>
                    <a:pt x="2112728" y="542313"/>
                  </a:cubicBezTo>
                  <a:cubicBezTo>
                    <a:pt x="1990454" y="579527"/>
                    <a:pt x="1823876" y="657499"/>
                    <a:pt x="1687425" y="648638"/>
                  </a:cubicBezTo>
                  <a:cubicBezTo>
                    <a:pt x="1550974" y="639778"/>
                    <a:pt x="1398575" y="498011"/>
                    <a:pt x="1294021" y="489150"/>
                  </a:cubicBezTo>
                  <a:cubicBezTo>
                    <a:pt x="1189468" y="480290"/>
                    <a:pt x="1086686" y="549401"/>
                    <a:pt x="1060104" y="595475"/>
                  </a:cubicBezTo>
                  <a:cubicBezTo>
                    <a:pt x="1033523" y="641549"/>
                    <a:pt x="1173518" y="710661"/>
                    <a:pt x="1134532" y="765596"/>
                  </a:cubicBezTo>
                  <a:cubicBezTo>
                    <a:pt x="1095546" y="820531"/>
                    <a:pt x="936058" y="919769"/>
                    <a:pt x="826188" y="925085"/>
                  </a:cubicBezTo>
                  <a:cubicBezTo>
                    <a:pt x="716318" y="930401"/>
                    <a:pt x="609993" y="795722"/>
                    <a:pt x="475314" y="797494"/>
                  </a:cubicBezTo>
                  <a:cubicBezTo>
                    <a:pt x="340635" y="799266"/>
                    <a:pt x="74821" y="983563"/>
                    <a:pt x="18114" y="935717"/>
                  </a:cubicBezTo>
                  <a:cubicBezTo>
                    <a:pt x="-38593" y="887871"/>
                    <a:pt x="48239" y="699143"/>
                    <a:pt x="135072" y="510415"/>
                  </a:cubicBezTo>
                </a:path>
              </a:pathLst>
            </a:custGeom>
            <a:gradFill>
              <a:gsLst>
                <a:gs pos="0">
                  <a:srgbClr val="7030A0"/>
                </a:gs>
                <a:gs pos="100000">
                  <a:srgbClr val="ED7D31">
                    <a:lumMod val="75000"/>
                  </a:srgbClr>
                </a:gs>
              </a:gsLst>
              <a:path path="circle">
                <a:fillToRect l="50000" t="-80000" r="50000" b="18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8" name="Oval 27"/>
            <p:cNvSpPr/>
            <p:nvPr/>
          </p:nvSpPr>
          <p:spPr>
            <a:xfrm>
              <a:off x="9291746" y="3863007"/>
              <a:ext cx="2743200" cy="2743200"/>
            </a:xfrm>
            <a:prstGeom prst="ellipse">
              <a:avLst/>
            </a:prstGeom>
            <a:noFill/>
            <a:ln w="762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grpSp>
        <p:nvGrpSpPr>
          <p:cNvPr id="29" name="Group 28"/>
          <p:cNvGrpSpPr>
            <a:grpSpLocks noChangeAspect="1"/>
          </p:cNvGrpSpPr>
          <p:nvPr/>
        </p:nvGrpSpPr>
        <p:grpSpPr>
          <a:xfrm>
            <a:off x="4883794" y="4267489"/>
            <a:ext cx="1126336" cy="1121948"/>
            <a:chOff x="3274541" y="156339"/>
            <a:chExt cx="2753930" cy="2743200"/>
          </a:xfrm>
        </p:grpSpPr>
        <p:sp>
          <p:nvSpPr>
            <p:cNvPr id="30" name="Oval 29"/>
            <p:cNvSpPr/>
            <p:nvPr/>
          </p:nvSpPr>
          <p:spPr>
            <a:xfrm>
              <a:off x="3285271" y="156339"/>
              <a:ext cx="2743200" cy="2743200"/>
            </a:xfrm>
            <a:prstGeom prst="ellipse">
              <a:avLst/>
            </a:prstGeom>
            <a:gradFill>
              <a:gsLst>
                <a:gs pos="0">
                  <a:srgbClr val="E7E6E6"/>
                </a:gs>
                <a:gs pos="100000">
                  <a:sysClr val="window" lastClr="FFFFFF">
                    <a:lumMod val="65000"/>
                  </a:sysClr>
                </a:gs>
              </a:gsLst>
              <a:path path="circle">
                <a:fillToRect l="100000" t="100000"/>
              </a:path>
            </a:gradFill>
            <a:ln w="762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31" name="Group 30"/>
            <p:cNvGrpSpPr/>
            <p:nvPr/>
          </p:nvGrpSpPr>
          <p:grpSpPr>
            <a:xfrm>
              <a:off x="3274541" y="156339"/>
              <a:ext cx="2743200" cy="2743200"/>
              <a:chOff x="3274541" y="156339"/>
              <a:chExt cx="2743200" cy="2743200"/>
            </a:xfrm>
          </p:grpSpPr>
          <p:sp>
            <p:nvSpPr>
              <p:cNvPr id="37" name="Oval 36"/>
              <p:cNvSpPr/>
              <p:nvPr/>
            </p:nvSpPr>
            <p:spPr>
              <a:xfrm>
                <a:off x="3274541" y="156339"/>
                <a:ext cx="2743200" cy="2743200"/>
              </a:xfrm>
              <a:prstGeom prst="ellipse">
                <a:avLst/>
              </a:prstGeom>
              <a:noFill/>
              <a:ln w="762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8" name="Lightning Bolt 37"/>
              <p:cNvSpPr/>
              <p:nvPr/>
            </p:nvSpPr>
            <p:spPr>
              <a:xfrm rot="2379912">
                <a:off x="4055582" y="1606378"/>
                <a:ext cx="827902" cy="852617"/>
              </a:xfrm>
              <a:prstGeom prst="lightningBolt">
                <a:avLst/>
              </a:prstGeom>
              <a:solidFill>
                <a:srgbClr val="FFC000"/>
              </a:solidFill>
              <a:ln w="19050" cap="flat" cmpd="sng" algn="ctr">
                <a:solidFill>
                  <a:srgbClr val="4454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9" name="Cloud 38"/>
              <p:cNvSpPr/>
              <p:nvPr/>
            </p:nvSpPr>
            <p:spPr>
              <a:xfrm>
                <a:off x="3768811" y="605480"/>
                <a:ext cx="1754659" cy="1285103"/>
              </a:xfrm>
              <a:prstGeom prst="cloud">
                <a:avLst/>
              </a:prstGeom>
              <a:pattFill prst="pct25">
                <a:fgClr>
                  <a:srgbClr val="A5A5A5"/>
                </a:fgClr>
                <a:bgClr>
                  <a:sysClr val="window" lastClr="FFFFFF"/>
                </a:bgClr>
              </a:pattFill>
              <a:ln w="25400" cap="flat" cmpd="sng" algn="ctr">
                <a:solidFill>
                  <a:srgbClr val="4454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grpSp>
      <p:grpSp>
        <p:nvGrpSpPr>
          <p:cNvPr id="40" name="Group 39"/>
          <p:cNvGrpSpPr>
            <a:grpSpLocks noChangeAspect="1"/>
          </p:cNvGrpSpPr>
          <p:nvPr/>
        </p:nvGrpSpPr>
        <p:grpSpPr>
          <a:xfrm>
            <a:off x="117885" y="3463409"/>
            <a:ext cx="1428122" cy="1428118"/>
            <a:chOff x="9291739" y="156339"/>
            <a:chExt cx="2743207" cy="2743200"/>
          </a:xfrm>
        </p:grpSpPr>
        <p:sp>
          <p:nvSpPr>
            <p:cNvPr id="41" name="Oval 40"/>
            <p:cNvSpPr/>
            <p:nvPr/>
          </p:nvSpPr>
          <p:spPr>
            <a:xfrm>
              <a:off x="9291739" y="156339"/>
              <a:ext cx="2743200" cy="2743200"/>
            </a:xfrm>
            <a:prstGeom prst="ellipse">
              <a:avLst/>
            </a:prstGeom>
            <a:solidFill>
              <a:srgbClr val="5B9BD5">
                <a:lumMod val="20000"/>
                <a:lumOff val="80000"/>
              </a:srgbClr>
            </a:solidFill>
            <a:ln w="762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42" name="Oval 41"/>
            <p:cNvSpPr/>
            <p:nvPr/>
          </p:nvSpPr>
          <p:spPr>
            <a:xfrm>
              <a:off x="9291746" y="156339"/>
              <a:ext cx="2743200" cy="2743200"/>
            </a:xfrm>
            <a:prstGeom prst="ellipse">
              <a:avLst/>
            </a:prstGeom>
            <a:noFill/>
            <a:ln w="762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43" name="Trapezoid 42"/>
            <p:cNvSpPr/>
            <p:nvPr/>
          </p:nvSpPr>
          <p:spPr>
            <a:xfrm>
              <a:off x="10323528" y="931056"/>
              <a:ext cx="679622" cy="1919053"/>
            </a:xfrm>
            <a:prstGeom prst="trapezoid">
              <a:avLst/>
            </a:prstGeom>
            <a:noFill/>
            <a:ln w="444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cxnSp>
          <p:nvCxnSpPr>
            <p:cNvPr id="44" name="Straight Connector 43"/>
            <p:cNvCxnSpPr>
              <a:stCxn id="43" idx="0"/>
              <a:endCxn id="42" idx="4"/>
            </p:cNvCxnSpPr>
            <p:nvPr/>
          </p:nvCxnSpPr>
          <p:spPr>
            <a:xfrm>
              <a:off x="10663339" y="931056"/>
              <a:ext cx="7" cy="1968483"/>
            </a:xfrm>
            <a:prstGeom prst="line">
              <a:avLst/>
            </a:prstGeom>
            <a:noFill/>
            <a:ln w="44450" cap="flat" cmpd="sng" algn="ctr">
              <a:solidFill>
                <a:sysClr val="windowText" lastClr="000000"/>
              </a:solidFill>
              <a:prstDash val="solid"/>
              <a:miter lim="800000"/>
            </a:ln>
            <a:effectLst/>
          </p:spPr>
        </p:cxnSp>
        <p:sp>
          <p:nvSpPr>
            <p:cNvPr id="45" name="Flowchart: Decision 44"/>
            <p:cNvSpPr/>
            <p:nvPr/>
          </p:nvSpPr>
          <p:spPr>
            <a:xfrm>
              <a:off x="10387190" y="2088291"/>
              <a:ext cx="552298" cy="419861"/>
            </a:xfrm>
            <a:prstGeom prst="flowChartDecision">
              <a:avLst/>
            </a:prstGeom>
            <a:noFill/>
            <a:ln w="444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46" name="Isosceles Triangle 45"/>
            <p:cNvSpPr/>
            <p:nvPr/>
          </p:nvSpPr>
          <p:spPr>
            <a:xfrm>
              <a:off x="10323528" y="2514694"/>
              <a:ext cx="679622" cy="335415"/>
            </a:xfrm>
            <a:prstGeom prst="triangle">
              <a:avLst/>
            </a:prstGeom>
            <a:noFill/>
            <a:ln w="444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47" name="Flowchart: Decision 46"/>
            <p:cNvSpPr/>
            <p:nvPr/>
          </p:nvSpPr>
          <p:spPr>
            <a:xfrm>
              <a:off x="10434739" y="1668430"/>
              <a:ext cx="457200" cy="419861"/>
            </a:xfrm>
            <a:prstGeom prst="flowChartDecision">
              <a:avLst/>
            </a:prstGeom>
            <a:noFill/>
            <a:ln w="444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48" name="Flowchart: Decision 47"/>
            <p:cNvSpPr/>
            <p:nvPr/>
          </p:nvSpPr>
          <p:spPr>
            <a:xfrm>
              <a:off x="10480459" y="943411"/>
              <a:ext cx="365760" cy="718474"/>
            </a:xfrm>
            <a:prstGeom prst="flowChartDecision">
              <a:avLst/>
            </a:prstGeom>
            <a:noFill/>
            <a:ln w="444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cxnSp>
          <p:nvCxnSpPr>
            <p:cNvPr id="49" name="Straight Connector 48"/>
            <p:cNvCxnSpPr>
              <a:stCxn id="45" idx="1"/>
              <a:endCxn id="45" idx="3"/>
            </p:cNvCxnSpPr>
            <p:nvPr/>
          </p:nvCxnSpPr>
          <p:spPr>
            <a:xfrm>
              <a:off x="10387190" y="2298222"/>
              <a:ext cx="552298" cy="0"/>
            </a:xfrm>
            <a:prstGeom prst="line">
              <a:avLst/>
            </a:prstGeom>
            <a:noFill/>
            <a:ln w="44450" cap="flat" cmpd="sng" algn="ctr">
              <a:solidFill>
                <a:sysClr val="windowText" lastClr="000000"/>
              </a:solidFill>
              <a:prstDash val="solid"/>
              <a:miter lim="800000"/>
            </a:ln>
            <a:effectLst/>
          </p:spPr>
        </p:cxnSp>
        <p:cxnSp>
          <p:nvCxnSpPr>
            <p:cNvPr id="50" name="Straight Connector 49"/>
            <p:cNvCxnSpPr>
              <a:stCxn id="47" idx="1"/>
              <a:endCxn id="43" idx="3"/>
            </p:cNvCxnSpPr>
            <p:nvPr/>
          </p:nvCxnSpPr>
          <p:spPr>
            <a:xfrm>
              <a:off x="10434739" y="1878361"/>
              <a:ext cx="483458" cy="12222"/>
            </a:xfrm>
            <a:prstGeom prst="line">
              <a:avLst/>
            </a:prstGeom>
            <a:noFill/>
            <a:ln w="44450" cap="flat" cmpd="sng" algn="ctr">
              <a:solidFill>
                <a:sysClr val="windowText" lastClr="000000"/>
              </a:solidFill>
              <a:prstDash val="solid"/>
              <a:miter lim="800000"/>
            </a:ln>
            <a:effectLst/>
          </p:spPr>
        </p:cxnSp>
        <p:cxnSp>
          <p:nvCxnSpPr>
            <p:cNvPr id="51" name="Straight Connector 50"/>
            <p:cNvCxnSpPr>
              <a:stCxn id="48" idx="1"/>
              <a:endCxn id="48" idx="3"/>
            </p:cNvCxnSpPr>
            <p:nvPr/>
          </p:nvCxnSpPr>
          <p:spPr>
            <a:xfrm>
              <a:off x="10480459" y="1302648"/>
              <a:ext cx="365760" cy="0"/>
            </a:xfrm>
            <a:prstGeom prst="line">
              <a:avLst/>
            </a:prstGeom>
            <a:noFill/>
            <a:ln w="44450" cap="flat" cmpd="sng" algn="ctr">
              <a:solidFill>
                <a:sysClr val="windowText" lastClr="000000"/>
              </a:solidFill>
              <a:prstDash val="solid"/>
              <a:miter lim="800000"/>
            </a:ln>
            <a:effectLst/>
          </p:spPr>
        </p:cxnSp>
        <p:sp>
          <p:nvSpPr>
            <p:cNvPr id="52" name="Trapezoid 51"/>
            <p:cNvSpPr/>
            <p:nvPr/>
          </p:nvSpPr>
          <p:spPr>
            <a:xfrm>
              <a:off x="10480459" y="608543"/>
              <a:ext cx="365760" cy="306350"/>
            </a:xfrm>
            <a:prstGeom prst="trapezoid">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53" name="Rectangle 52"/>
            <p:cNvSpPr/>
            <p:nvPr/>
          </p:nvSpPr>
          <p:spPr>
            <a:xfrm>
              <a:off x="10389019" y="704962"/>
              <a:ext cx="548640" cy="228600"/>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grpSp>
        <p:nvGrpSpPr>
          <p:cNvPr id="54" name="Group 53"/>
          <p:cNvGrpSpPr>
            <a:grpSpLocks noChangeAspect="1"/>
          </p:cNvGrpSpPr>
          <p:nvPr/>
        </p:nvGrpSpPr>
        <p:grpSpPr>
          <a:xfrm>
            <a:off x="117810" y="1582778"/>
            <a:ext cx="1430644" cy="1432314"/>
            <a:chOff x="6288505" y="156339"/>
            <a:chExt cx="2748051" cy="2751258"/>
          </a:xfrm>
        </p:grpSpPr>
        <p:sp>
          <p:nvSpPr>
            <p:cNvPr id="55" name="Oval 54"/>
            <p:cNvSpPr/>
            <p:nvPr/>
          </p:nvSpPr>
          <p:spPr>
            <a:xfrm>
              <a:off x="6288505" y="156339"/>
              <a:ext cx="2743200" cy="2743200"/>
            </a:xfrm>
            <a:prstGeom prst="ellipse">
              <a:avLst/>
            </a:prstGeom>
            <a:solidFill>
              <a:sysClr val="window" lastClr="FFFFFF"/>
            </a:solidFill>
            <a:ln w="762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56" name="Moon 55"/>
            <p:cNvSpPr/>
            <p:nvPr/>
          </p:nvSpPr>
          <p:spPr>
            <a:xfrm rot="16200000">
              <a:off x="6931304" y="802342"/>
              <a:ext cx="1467302" cy="2743203"/>
            </a:xfrm>
            <a:prstGeom prst="moon">
              <a:avLst>
                <a:gd name="adj" fmla="val 87500"/>
              </a:avLst>
            </a:prstGeom>
            <a:gradFill>
              <a:gsLst>
                <a:gs pos="0">
                  <a:srgbClr val="ED7D31">
                    <a:lumMod val="50000"/>
                  </a:srgbClr>
                </a:gs>
                <a:gs pos="100000">
                  <a:srgbClr val="A54B0F"/>
                </a:gs>
                <a:gs pos="42000">
                  <a:srgbClr val="ED7D31">
                    <a:lumMod val="7500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57" name="Rectangle 56"/>
            <p:cNvSpPr/>
            <p:nvPr/>
          </p:nvSpPr>
          <p:spPr>
            <a:xfrm>
              <a:off x="6293352" y="1408802"/>
              <a:ext cx="2743200" cy="469558"/>
            </a:xfrm>
            <a:prstGeom prst="rect">
              <a:avLst/>
            </a:prstGeom>
            <a:blipFill>
              <a:blip r:embed="rId4"/>
              <a:tile tx="0" ty="0" sx="100000" sy="100000" flip="none" algn="tl"/>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58" name="Oval 57"/>
            <p:cNvSpPr/>
            <p:nvPr/>
          </p:nvSpPr>
          <p:spPr>
            <a:xfrm>
              <a:off x="6293352" y="164397"/>
              <a:ext cx="2743200" cy="2743200"/>
            </a:xfrm>
            <a:prstGeom prst="ellipse">
              <a:avLst/>
            </a:prstGeom>
            <a:noFill/>
            <a:ln w="762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59" name="Down Arrow 58"/>
            <p:cNvSpPr/>
            <p:nvPr/>
          </p:nvSpPr>
          <p:spPr>
            <a:xfrm>
              <a:off x="7356030" y="605480"/>
              <a:ext cx="617844" cy="1248033"/>
            </a:xfrm>
            <a:prstGeom prst="downArrow">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grpSp>
        <p:nvGrpSpPr>
          <p:cNvPr id="60" name="Group 59"/>
          <p:cNvGrpSpPr>
            <a:grpSpLocks noChangeAspect="1"/>
          </p:cNvGrpSpPr>
          <p:nvPr/>
        </p:nvGrpSpPr>
        <p:grpSpPr>
          <a:xfrm>
            <a:off x="113701" y="5339844"/>
            <a:ext cx="1426464" cy="1421174"/>
            <a:chOff x="265936" y="156339"/>
            <a:chExt cx="2753411" cy="2743200"/>
          </a:xfrm>
        </p:grpSpPr>
        <p:sp>
          <p:nvSpPr>
            <p:cNvPr id="61" name="Oval 60"/>
            <p:cNvSpPr/>
            <p:nvPr/>
          </p:nvSpPr>
          <p:spPr>
            <a:xfrm>
              <a:off x="269285" y="156339"/>
              <a:ext cx="2743200" cy="2743200"/>
            </a:xfrm>
            <a:prstGeom prst="ellipse">
              <a:avLst/>
            </a:prstGeom>
            <a:solidFill>
              <a:sysClr val="window" lastClr="FFFFFF"/>
            </a:solidFill>
            <a:ln w="762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62" name="Moon 61"/>
            <p:cNvSpPr/>
            <p:nvPr/>
          </p:nvSpPr>
          <p:spPr>
            <a:xfrm rot="16200000">
              <a:off x="903887" y="794286"/>
              <a:ext cx="1467302" cy="2743203"/>
            </a:xfrm>
            <a:prstGeom prst="moon">
              <a:avLst>
                <a:gd name="adj" fmla="val 87500"/>
              </a:avLst>
            </a:prstGeom>
            <a:gradFill flip="none" rotWithShape="1">
              <a:gsLst>
                <a:gs pos="0">
                  <a:srgbClr val="5B9BD5">
                    <a:lumMod val="75000"/>
                  </a:srgbClr>
                </a:gs>
                <a:gs pos="100000">
                  <a:srgbClr val="5B9BD5">
                    <a:lumMod val="50000"/>
                  </a:srgbClr>
                </a:gs>
              </a:gsLst>
              <a:path path="circle">
                <a:fillToRect l="100000" t="100000"/>
              </a:path>
              <a:tileRect r="-100000" b="-100000"/>
            </a:gra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63" name="Double Wave 62"/>
            <p:cNvSpPr/>
            <p:nvPr/>
          </p:nvSpPr>
          <p:spPr>
            <a:xfrm>
              <a:off x="1601362" y="1346886"/>
              <a:ext cx="1397568" cy="450291"/>
            </a:xfrm>
            <a:prstGeom prst="doubleWave">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64" name="Double Wave 63"/>
            <p:cNvSpPr/>
            <p:nvPr/>
          </p:nvSpPr>
          <p:spPr>
            <a:xfrm>
              <a:off x="276147" y="1346886"/>
              <a:ext cx="1330231" cy="450291"/>
            </a:xfrm>
            <a:prstGeom prst="doubleWave">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65" name="Oval 64"/>
            <p:cNvSpPr/>
            <p:nvPr/>
          </p:nvSpPr>
          <p:spPr>
            <a:xfrm>
              <a:off x="276147" y="156339"/>
              <a:ext cx="2743200" cy="2743200"/>
            </a:xfrm>
            <a:prstGeom prst="ellipse">
              <a:avLst/>
            </a:prstGeom>
            <a:noFill/>
            <a:ln w="762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66" name="Down Arrow 65"/>
            <p:cNvSpPr/>
            <p:nvPr/>
          </p:nvSpPr>
          <p:spPr>
            <a:xfrm rot="10800000">
              <a:off x="1343640" y="678631"/>
              <a:ext cx="617844" cy="1248033"/>
            </a:xfrm>
            <a:prstGeom prst="downArrow">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sp>
        <p:nvSpPr>
          <p:cNvPr id="68" name="Oval 67"/>
          <p:cNvSpPr/>
          <p:nvPr/>
        </p:nvSpPr>
        <p:spPr>
          <a:xfrm>
            <a:off x="4876151" y="1529652"/>
            <a:ext cx="1121948" cy="1121948"/>
          </a:xfrm>
          <a:prstGeom prst="ellipse">
            <a:avLst/>
          </a:prstGeom>
          <a:solidFill>
            <a:schemeClr val="tx1">
              <a:lumMod val="20000"/>
              <a:lumOff val="80000"/>
            </a:schemeClr>
          </a:solidFill>
          <a:ln w="762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69" name="Moon 68"/>
          <p:cNvSpPr/>
          <p:nvPr/>
        </p:nvSpPr>
        <p:spPr>
          <a:xfrm rot="16200000">
            <a:off x="5128250" y="1845343"/>
            <a:ext cx="600115" cy="1121949"/>
          </a:xfrm>
          <a:prstGeom prst="moon">
            <a:avLst>
              <a:gd name="adj" fmla="val 87500"/>
            </a:avLst>
          </a:prstGeom>
          <a:pattFill prst="smConfetti">
            <a:fgClr>
              <a:schemeClr val="accent6">
                <a:lumMod val="40000"/>
                <a:lumOff val="60000"/>
              </a:schemeClr>
            </a:fgClr>
            <a:bgClr>
              <a:schemeClr val="accent4">
                <a:lumMod val="75000"/>
              </a:schemeClr>
            </a:bgClr>
          </a:patt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70" name="Rectangle 69"/>
          <p:cNvSpPr/>
          <p:nvPr/>
        </p:nvSpPr>
        <p:spPr>
          <a:xfrm>
            <a:off x="4862528" y="2013509"/>
            <a:ext cx="1121947" cy="192046"/>
          </a:xfrm>
          <a:prstGeom prst="rect">
            <a:avLst/>
          </a:prstGeom>
          <a:solidFill>
            <a:schemeClr val="tx1">
              <a:lumMod val="20000"/>
              <a:lumOff val="8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71" name="Oval 70"/>
          <p:cNvSpPr/>
          <p:nvPr/>
        </p:nvSpPr>
        <p:spPr>
          <a:xfrm>
            <a:off x="4865555" y="1541872"/>
            <a:ext cx="1121947" cy="1121948"/>
          </a:xfrm>
          <a:prstGeom prst="ellipse">
            <a:avLst/>
          </a:prstGeom>
          <a:noFill/>
          <a:ln w="762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73" name="Trapezoid 72"/>
          <p:cNvSpPr/>
          <p:nvPr/>
        </p:nvSpPr>
        <p:spPr>
          <a:xfrm>
            <a:off x="5030595" y="1907682"/>
            <a:ext cx="785812" cy="297873"/>
          </a:xfrm>
          <a:prstGeom prst="trapezoid">
            <a:avLst/>
          </a:prstGeom>
          <a:gradFill flip="none" rotWithShape="1">
            <a:gsLst>
              <a:gs pos="100000">
                <a:schemeClr val="accent4">
                  <a:lumMod val="75000"/>
                </a:schemeClr>
              </a:gs>
              <a:gs pos="77000">
                <a:srgbClr val="728547"/>
              </a:gs>
              <a:gs pos="10000">
                <a:schemeClr val="accent1">
                  <a:lumMod val="50000"/>
                </a:schemeClr>
              </a:gs>
              <a:gs pos="35000">
                <a:schemeClr val="accent1">
                  <a:lumMod val="75000"/>
                </a:schemeClr>
              </a:gs>
            </a:gsLst>
            <a:lin ang="534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74" name="TextBox 73"/>
          <p:cNvSpPr txBox="1"/>
          <p:nvPr/>
        </p:nvSpPr>
        <p:spPr>
          <a:xfrm>
            <a:off x="6091769" y="4405592"/>
            <a:ext cx="1458612" cy="830997"/>
          </a:xfrm>
          <a:prstGeom prst="rect">
            <a:avLst/>
          </a:prstGeom>
          <a:solidFill>
            <a:schemeClr val="accent6">
              <a:lumMod val="20000"/>
              <a:lumOff val="80000"/>
              <a:alpha val="25000"/>
            </a:schemeClr>
          </a:solidFill>
        </p:spPr>
        <p:txBody>
          <a:bodyPr wrap="square" rtlCol="0" anchor="ctr">
            <a:spAutoFit/>
          </a:bodyPr>
          <a:lstStyle/>
          <a:p>
            <a:r>
              <a:rPr lang="en-US" sz="4800" b="1" dirty="0" smtClean="0">
                <a:latin typeface="Gill Sans MT Condensed" panose="020B0506020104020203" pitchFamily="34" charset="0"/>
              </a:rPr>
              <a:t>STORMS</a:t>
            </a:r>
          </a:p>
        </p:txBody>
      </p:sp>
      <p:sp>
        <p:nvSpPr>
          <p:cNvPr id="4" name="Title 3"/>
          <p:cNvSpPr>
            <a:spLocks noGrp="1"/>
          </p:cNvSpPr>
          <p:nvPr>
            <p:ph type="title"/>
          </p:nvPr>
        </p:nvSpPr>
        <p:spPr>
          <a:xfrm>
            <a:off x="0" y="199636"/>
            <a:ext cx="4806931" cy="1314085"/>
          </a:xfrm>
          <a:solidFill>
            <a:schemeClr val="tx2">
              <a:alpha val="30000"/>
            </a:schemeClr>
          </a:solidFill>
        </p:spPr>
        <p:txBody>
          <a:bodyPr/>
          <a:lstStyle/>
          <a:p>
            <a:r>
              <a:rPr lang="en-US" dirty="0"/>
              <a:t>OTHER CAUSES OF LAND LOSS</a:t>
            </a:r>
          </a:p>
        </p:txBody>
      </p:sp>
      <p:grpSp>
        <p:nvGrpSpPr>
          <p:cNvPr id="76" name="Group 75"/>
          <p:cNvGrpSpPr/>
          <p:nvPr/>
        </p:nvGrpSpPr>
        <p:grpSpPr>
          <a:xfrm>
            <a:off x="8379672" y="-6128"/>
            <a:ext cx="764328" cy="1713360"/>
            <a:chOff x="8388298" y="3435856"/>
            <a:chExt cx="764328" cy="1713360"/>
          </a:xfrm>
        </p:grpSpPr>
        <p:sp>
          <p:nvSpPr>
            <p:cNvPr id="77" name="Flowchart: Delay 76"/>
            <p:cNvSpPr/>
            <p:nvPr/>
          </p:nvSpPr>
          <p:spPr>
            <a:xfrm rot="10800000">
              <a:off x="8388298" y="3435856"/>
              <a:ext cx="755702" cy="1713359"/>
            </a:xfrm>
            <a:prstGeom prst="flowChartDelay">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ontent Placeholder 2"/>
            <p:cNvSpPr txBox="1">
              <a:spLocks/>
            </p:cNvSpPr>
            <p:nvPr/>
          </p:nvSpPr>
          <p:spPr>
            <a:xfrm>
              <a:off x="8518393" y="3441984"/>
              <a:ext cx="634233" cy="1707232"/>
            </a:xfrm>
            <a:prstGeom prst="rect">
              <a:avLst/>
            </a:prstGeom>
            <a:noFill/>
            <a:ln w="6350">
              <a:noFill/>
            </a:ln>
          </p:spPr>
          <p:txBody>
            <a:bodyPr vert="vert270" lIns="91440" tIns="45720" rIns="91440" bIns="45720" numCol="1"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smtClean="0">
                  <a:solidFill>
                    <a:schemeClr val="bg2"/>
                  </a:solidFill>
                </a:rPr>
                <a:t> Coastal Overview</a:t>
              </a:r>
            </a:p>
          </p:txBody>
        </p:sp>
      </p:grpSp>
    </p:spTree>
    <p:extLst>
      <p:ext uri="{BB962C8B-B14F-4D97-AF65-F5344CB8AC3E}">
        <p14:creationId xmlns:p14="http://schemas.microsoft.com/office/powerpoint/2010/main" val="38392083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9144000" cy="6857999"/>
          </a:xfrm>
          <a:prstGeom prst="rect">
            <a:avLst/>
          </a:prstGeom>
          <a:blipFill dpi="0" rotWithShape="1">
            <a:blip r:embed="rId3" cstate="print">
              <a:alphaModFix am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0" y="5480890"/>
            <a:ext cx="8764441" cy="1371600"/>
          </a:xfrm>
          <a:prstGeom prst="rect">
            <a:avLst/>
          </a:prstGeom>
          <a:solidFill>
            <a:schemeClr val="bg2">
              <a:alpha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Rectangle 22"/>
          <p:cNvSpPr/>
          <p:nvPr/>
        </p:nvSpPr>
        <p:spPr>
          <a:xfrm>
            <a:off x="-9" y="1715900"/>
            <a:ext cx="8764441" cy="1371600"/>
          </a:xfrm>
          <a:prstGeom prst="rect">
            <a:avLst/>
          </a:prstGeom>
          <a:solidFill>
            <a:schemeClr val="bg2">
              <a:alpha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Content Placeholder 2"/>
          <p:cNvSpPr txBox="1">
            <a:spLocks/>
          </p:cNvSpPr>
          <p:nvPr/>
        </p:nvSpPr>
        <p:spPr>
          <a:xfrm>
            <a:off x="8764438" y="5146928"/>
            <a:ext cx="379562" cy="1709928"/>
          </a:xfrm>
          <a:prstGeom prst="rect">
            <a:avLst/>
          </a:prstGeom>
          <a:solidFill>
            <a:srgbClr val="E8E5DD"/>
          </a:solidFill>
          <a:ln w="6350">
            <a:solidFill>
              <a:srgbClr val="E8E5DD"/>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bg2"/>
              </a:solidFill>
            </a:endParaRPr>
          </a:p>
        </p:txBody>
      </p:sp>
      <p:sp>
        <p:nvSpPr>
          <p:cNvPr id="6" name="Content Placeholder 2"/>
          <p:cNvSpPr txBox="1">
            <a:spLocks/>
          </p:cNvSpPr>
          <p:nvPr/>
        </p:nvSpPr>
        <p:spPr>
          <a:xfrm>
            <a:off x="8764438" y="2288"/>
            <a:ext cx="379562" cy="1709928"/>
          </a:xfrm>
          <a:prstGeom prst="rect">
            <a:avLst/>
          </a:prstGeom>
          <a:solidFill>
            <a:schemeClr val="tx2"/>
          </a:solidFill>
          <a:ln w="6350">
            <a:solidFill>
              <a:schemeClr val="tx2"/>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bg2"/>
              </a:solidFill>
            </a:endParaRPr>
          </a:p>
        </p:txBody>
      </p:sp>
      <p:sp>
        <p:nvSpPr>
          <p:cNvPr id="7" name="Content Placeholder 2"/>
          <p:cNvSpPr txBox="1">
            <a:spLocks/>
          </p:cNvSpPr>
          <p:nvPr/>
        </p:nvSpPr>
        <p:spPr>
          <a:xfrm>
            <a:off x="8764438" y="1716024"/>
            <a:ext cx="379562" cy="1709928"/>
          </a:xfrm>
          <a:prstGeom prst="rect">
            <a:avLst/>
          </a:prstGeom>
          <a:solidFill>
            <a:srgbClr val="E8E5DD"/>
          </a:solidFill>
          <a:ln w="6350">
            <a:solidFill>
              <a:srgbClr val="E8E5DD"/>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accent6">
                  <a:lumMod val="40000"/>
                  <a:lumOff val="60000"/>
                </a:schemeClr>
              </a:solidFill>
            </a:endParaRPr>
          </a:p>
        </p:txBody>
      </p:sp>
      <p:sp>
        <p:nvSpPr>
          <p:cNvPr id="10" name="Rectangle 9"/>
          <p:cNvSpPr/>
          <p:nvPr/>
        </p:nvSpPr>
        <p:spPr>
          <a:xfrm>
            <a:off x="0" y="3598395"/>
            <a:ext cx="8764441" cy="1371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763" y="1880390"/>
            <a:ext cx="977869" cy="1038225"/>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763" y="5647575"/>
            <a:ext cx="977869" cy="1038225"/>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763" y="3765175"/>
            <a:ext cx="977869" cy="1038225"/>
          </a:xfrm>
          <a:prstGeom prst="rect">
            <a:avLst/>
          </a:prstGeom>
        </p:spPr>
      </p:pic>
      <p:sp>
        <p:nvSpPr>
          <p:cNvPr id="16" name="TextBox 15"/>
          <p:cNvSpPr txBox="1"/>
          <p:nvPr/>
        </p:nvSpPr>
        <p:spPr>
          <a:xfrm>
            <a:off x="1826206" y="2101196"/>
            <a:ext cx="6149524" cy="584775"/>
          </a:xfrm>
          <a:prstGeom prst="rect">
            <a:avLst/>
          </a:prstGeom>
          <a:noFill/>
        </p:spPr>
        <p:txBody>
          <a:bodyPr wrap="square" rtlCol="0">
            <a:spAutoFit/>
          </a:bodyPr>
          <a:lstStyle/>
          <a:p>
            <a:r>
              <a:rPr lang="en-US" sz="3200" dirty="0" smtClean="0">
                <a:latin typeface="Gill Sans MT" panose="020B0502020104020203" pitchFamily="34" charset="0"/>
              </a:rPr>
              <a:t>Barrier Islands &amp; Beaches</a:t>
            </a:r>
            <a:endParaRPr lang="en-US" sz="3200" dirty="0">
              <a:latin typeface="Gill Sans MT" panose="020B0502020104020203" pitchFamily="34" charset="0"/>
            </a:endParaRPr>
          </a:p>
        </p:txBody>
      </p:sp>
      <p:sp>
        <p:nvSpPr>
          <p:cNvPr id="18" name="TextBox 17"/>
          <p:cNvSpPr txBox="1"/>
          <p:nvPr/>
        </p:nvSpPr>
        <p:spPr>
          <a:xfrm>
            <a:off x="1826206" y="5874301"/>
            <a:ext cx="6149524" cy="584775"/>
          </a:xfrm>
          <a:prstGeom prst="rect">
            <a:avLst/>
          </a:prstGeom>
          <a:noFill/>
        </p:spPr>
        <p:txBody>
          <a:bodyPr wrap="square" rtlCol="0">
            <a:spAutoFit/>
          </a:bodyPr>
          <a:lstStyle/>
          <a:p>
            <a:r>
              <a:rPr lang="en-US" sz="3200" dirty="0" smtClean="0">
                <a:latin typeface="Gill Sans MT" panose="020B0502020104020203" pitchFamily="34" charset="0"/>
              </a:rPr>
              <a:t>Wetlands (Marshes and Swamps)</a:t>
            </a:r>
            <a:endParaRPr lang="en-US" sz="3200" dirty="0">
              <a:latin typeface="Gill Sans MT" panose="020B0502020104020203" pitchFamily="34" charset="0"/>
            </a:endParaRPr>
          </a:p>
        </p:txBody>
      </p:sp>
      <p:sp>
        <p:nvSpPr>
          <p:cNvPr id="19" name="TextBox 18"/>
          <p:cNvSpPr txBox="1"/>
          <p:nvPr/>
        </p:nvSpPr>
        <p:spPr>
          <a:xfrm>
            <a:off x="1826209" y="3987748"/>
            <a:ext cx="6149521" cy="584775"/>
          </a:xfrm>
          <a:prstGeom prst="rect">
            <a:avLst/>
          </a:prstGeom>
          <a:noFill/>
        </p:spPr>
        <p:txBody>
          <a:bodyPr wrap="square" rtlCol="0">
            <a:spAutoFit/>
          </a:bodyPr>
          <a:lstStyle/>
          <a:p>
            <a:r>
              <a:rPr lang="en-US" sz="3200" dirty="0" smtClean="0">
                <a:solidFill>
                  <a:schemeClr val="bg2"/>
                </a:solidFill>
                <a:latin typeface="Gill Sans MT" panose="020B0502020104020203" pitchFamily="34" charset="0"/>
              </a:rPr>
              <a:t>Coastal Ridges</a:t>
            </a:r>
            <a:endParaRPr lang="en-US" sz="3200" dirty="0">
              <a:solidFill>
                <a:schemeClr val="bg2"/>
              </a:solidFill>
              <a:latin typeface="Gill Sans MT" panose="020B0502020104020203" pitchFamily="34" charset="0"/>
            </a:endParaRPr>
          </a:p>
        </p:txBody>
      </p:sp>
      <p:sp>
        <p:nvSpPr>
          <p:cNvPr id="4" name="Title 3"/>
          <p:cNvSpPr>
            <a:spLocks noGrp="1"/>
          </p:cNvSpPr>
          <p:nvPr>
            <p:ph type="title"/>
          </p:nvPr>
        </p:nvSpPr>
        <p:spPr>
          <a:xfrm>
            <a:off x="0" y="199636"/>
            <a:ext cx="5486400" cy="1314085"/>
          </a:xfrm>
          <a:solidFill>
            <a:schemeClr val="tx2">
              <a:alpha val="30000"/>
            </a:schemeClr>
          </a:solidFill>
        </p:spPr>
        <p:txBody>
          <a:bodyPr/>
          <a:lstStyle/>
          <a:p>
            <a:r>
              <a:rPr lang="en-US" dirty="0" smtClean="0"/>
              <a:t>COASTAL FEATURE LEGEND</a:t>
            </a:r>
            <a:endParaRPr lang="en-US" dirty="0"/>
          </a:p>
        </p:txBody>
      </p:sp>
      <p:grpSp>
        <p:nvGrpSpPr>
          <p:cNvPr id="26" name="Group 25"/>
          <p:cNvGrpSpPr/>
          <p:nvPr/>
        </p:nvGrpSpPr>
        <p:grpSpPr>
          <a:xfrm>
            <a:off x="8388298" y="3435856"/>
            <a:ext cx="755702" cy="1713359"/>
            <a:chOff x="8388298" y="3435856"/>
            <a:chExt cx="755702" cy="1713359"/>
          </a:xfrm>
        </p:grpSpPr>
        <p:sp>
          <p:nvSpPr>
            <p:cNvPr id="27" name="Flowchart: Delay 26"/>
            <p:cNvSpPr/>
            <p:nvPr/>
          </p:nvSpPr>
          <p:spPr>
            <a:xfrm rot="10800000">
              <a:off x="8388298" y="3435856"/>
              <a:ext cx="755702" cy="1713359"/>
            </a:xfrm>
            <a:prstGeom prst="flowChartDelay">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ontent Placeholder 2"/>
            <p:cNvSpPr txBox="1">
              <a:spLocks/>
            </p:cNvSpPr>
            <p:nvPr/>
          </p:nvSpPr>
          <p:spPr>
            <a:xfrm>
              <a:off x="8518393" y="3435856"/>
              <a:ext cx="625607" cy="1709929"/>
            </a:xfrm>
            <a:prstGeom prst="rect">
              <a:avLst/>
            </a:prstGeom>
            <a:noFill/>
            <a:ln w="6350">
              <a:noFill/>
            </a:ln>
          </p:spPr>
          <p:txBody>
            <a:bodyPr vert="vert270" lIns="91440" tIns="45720" rIns="91440" bIns="45720" numCol="1"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smtClean="0">
                  <a:solidFill>
                    <a:schemeClr val="bg2"/>
                  </a:solidFill>
                </a:rPr>
                <a:t> Coastal Projects</a:t>
              </a:r>
            </a:p>
          </p:txBody>
        </p:sp>
      </p:grpSp>
    </p:spTree>
    <p:extLst>
      <p:ext uri="{BB962C8B-B14F-4D97-AF65-F5344CB8AC3E}">
        <p14:creationId xmlns:p14="http://schemas.microsoft.com/office/powerpoint/2010/main" val="34979171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9144000" cy="6857999"/>
          </a:xfrm>
          <a:prstGeom prst="rect">
            <a:avLst/>
          </a:prstGeom>
          <a:blipFill dpi="0" rotWithShape="1">
            <a:blip r:embed="rId3" cstate="print">
              <a:alphaModFix am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15646"/>
          <a:stretch/>
        </p:blipFill>
        <p:spPr>
          <a:xfrm>
            <a:off x="767811" y="2359006"/>
            <a:ext cx="6852677" cy="4335350"/>
          </a:xfrm>
          <a:prstGeom prst="rect">
            <a:avLst/>
          </a:prstGeom>
          <a:ln>
            <a:noFill/>
          </a:ln>
          <a:effectLst>
            <a:outerShdw blurRad="190500" algn="tl" rotWithShape="0">
              <a:srgbClr val="000000">
                <a:alpha val="70000"/>
              </a:srgbClr>
            </a:outerShdw>
          </a:effectLst>
        </p:spPr>
      </p:pic>
      <p:sp>
        <p:nvSpPr>
          <p:cNvPr id="5" name="Content Placeholder 2"/>
          <p:cNvSpPr txBox="1">
            <a:spLocks/>
          </p:cNvSpPr>
          <p:nvPr/>
        </p:nvSpPr>
        <p:spPr>
          <a:xfrm>
            <a:off x="8764438" y="5146928"/>
            <a:ext cx="379562" cy="1709928"/>
          </a:xfrm>
          <a:prstGeom prst="rect">
            <a:avLst/>
          </a:prstGeom>
          <a:solidFill>
            <a:srgbClr val="E8E5DD"/>
          </a:solidFill>
          <a:ln w="6350">
            <a:solidFill>
              <a:srgbClr val="E8E5DD"/>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bg2"/>
              </a:solidFill>
            </a:endParaRPr>
          </a:p>
        </p:txBody>
      </p:sp>
      <p:sp>
        <p:nvSpPr>
          <p:cNvPr id="6" name="Content Placeholder 2"/>
          <p:cNvSpPr txBox="1">
            <a:spLocks/>
          </p:cNvSpPr>
          <p:nvPr/>
        </p:nvSpPr>
        <p:spPr>
          <a:xfrm>
            <a:off x="8764438" y="2288"/>
            <a:ext cx="379562" cy="1709928"/>
          </a:xfrm>
          <a:prstGeom prst="rect">
            <a:avLst/>
          </a:prstGeom>
          <a:solidFill>
            <a:schemeClr val="tx2"/>
          </a:solidFill>
          <a:ln w="6350">
            <a:solidFill>
              <a:schemeClr val="tx2"/>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bg2"/>
              </a:solidFill>
            </a:endParaRPr>
          </a:p>
        </p:txBody>
      </p:sp>
      <p:sp>
        <p:nvSpPr>
          <p:cNvPr id="7" name="Content Placeholder 2"/>
          <p:cNvSpPr txBox="1">
            <a:spLocks/>
          </p:cNvSpPr>
          <p:nvPr/>
        </p:nvSpPr>
        <p:spPr>
          <a:xfrm>
            <a:off x="8764438" y="1716024"/>
            <a:ext cx="379562" cy="1709928"/>
          </a:xfrm>
          <a:prstGeom prst="rect">
            <a:avLst/>
          </a:prstGeom>
          <a:solidFill>
            <a:srgbClr val="E8E5DD"/>
          </a:solidFill>
          <a:ln w="6350">
            <a:solidFill>
              <a:srgbClr val="E8E5DD"/>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accent6">
                  <a:lumMod val="40000"/>
                  <a:lumOff val="60000"/>
                </a:schemeClr>
              </a:solidFill>
            </a:endParaRPr>
          </a:p>
        </p:txBody>
      </p:sp>
      <p:sp>
        <p:nvSpPr>
          <p:cNvPr id="4" name="Title 3"/>
          <p:cNvSpPr>
            <a:spLocks noGrp="1"/>
          </p:cNvSpPr>
          <p:nvPr>
            <p:ph type="title"/>
          </p:nvPr>
        </p:nvSpPr>
        <p:spPr>
          <a:xfrm>
            <a:off x="0" y="199636"/>
            <a:ext cx="5486400" cy="1314085"/>
          </a:xfrm>
          <a:solidFill>
            <a:schemeClr val="tx2">
              <a:alpha val="30000"/>
            </a:schemeClr>
          </a:solidFill>
        </p:spPr>
        <p:txBody>
          <a:bodyPr/>
          <a:lstStyle/>
          <a:p>
            <a:r>
              <a:rPr lang="en-US" dirty="0" smtClean="0"/>
              <a:t>BARRIER ISLANDS &amp; BEACHES</a:t>
            </a:r>
            <a:endParaRPr lang="en-US" dirty="0"/>
          </a:p>
        </p:txBody>
      </p:sp>
      <p:sp>
        <p:nvSpPr>
          <p:cNvPr id="14" name="Oval 13"/>
          <p:cNvSpPr>
            <a:spLocks noChangeAspect="1"/>
          </p:cNvSpPr>
          <p:nvPr/>
        </p:nvSpPr>
        <p:spPr>
          <a:xfrm>
            <a:off x="47245" y="1453063"/>
            <a:ext cx="1972889" cy="1972889"/>
          </a:xfrm>
          <a:prstGeom prst="ellipse">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14723" y="1683791"/>
            <a:ext cx="1837932" cy="1569660"/>
          </a:xfrm>
          <a:prstGeom prst="rect">
            <a:avLst/>
          </a:prstGeom>
          <a:noFill/>
        </p:spPr>
        <p:txBody>
          <a:bodyPr wrap="square" rtlCol="0">
            <a:spAutoFit/>
          </a:bodyPr>
          <a:lstStyle/>
          <a:p>
            <a:pPr algn="ctr"/>
            <a:r>
              <a:rPr lang="en-US" sz="3200" dirty="0" smtClean="0">
                <a:solidFill>
                  <a:schemeClr val="tx2"/>
                </a:solidFill>
                <a:latin typeface="Gill Sans MT Condensed" panose="020B0506020104020203" pitchFamily="34" charset="0"/>
              </a:rPr>
              <a:t>Parallel to mainland coast</a:t>
            </a:r>
            <a:endParaRPr lang="en-US" sz="3200" dirty="0">
              <a:solidFill>
                <a:schemeClr val="tx2"/>
              </a:solidFill>
              <a:latin typeface="Gill Sans MT Condensed" panose="020B0506020104020203" pitchFamily="34" charset="0"/>
            </a:endParaRPr>
          </a:p>
        </p:txBody>
      </p:sp>
      <p:sp>
        <p:nvSpPr>
          <p:cNvPr id="18" name="TextBox 17"/>
          <p:cNvSpPr txBox="1"/>
          <p:nvPr/>
        </p:nvSpPr>
        <p:spPr>
          <a:xfrm>
            <a:off x="6071855" y="382736"/>
            <a:ext cx="2107127" cy="1015663"/>
          </a:xfrm>
          <a:prstGeom prst="rect">
            <a:avLst/>
          </a:prstGeom>
          <a:solidFill>
            <a:schemeClr val="accent2">
              <a:alpha val="90000"/>
            </a:schemeClr>
          </a:solidFill>
        </p:spPr>
        <p:txBody>
          <a:bodyPr wrap="square" numCol="1" rtlCol="0" anchor="ctr">
            <a:spAutoFit/>
          </a:bodyPr>
          <a:lstStyle/>
          <a:p>
            <a:pPr algn="ctr"/>
            <a:r>
              <a:rPr lang="en-US" sz="3000" dirty="0" smtClean="0">
                <a:solidFill>
                  <a:schemeClr val="bg2"/>
                </a:solidFill>
                <a:latin typeface="Gill Sans MT Condensed" panose="020B0506020104020203" pitchFamily="34" charset="0"/>
              </a:rPr>
              <a:t>First speed bump</a:t>
            </a:r>
            <a:endParaRPr lang="en-US" sz="3000" dirty="0">
              <a:solidFill>
                <a:schemeClr val="bg2"/>
              </a:solidFill>
              <a:latin typeface="Gill Sans MT Condensed" panose="020B0506020104020203" pitchFamily="34" charset="0"/>
            </a:endParaRPr>
          </a:p>
        </p:txBody>
      </p:sp>
      <p:sp>
        <p:nvSpPr>
          <p:cNvPr id="21" name="TextBox 20"/>
          <p:cNvSpPr txBox="1"/>
          <p:nvPr/>
        </p:nvSpPr>
        <p:spPr>
          <a:xfrm>
            <a:off x="6071855" y="1781135"/>
            <a:ext cx="2107127" cy="1477328"/>
          </a:xfrm>
          <a:prstGeom prst="rect">
            <a:avLst/>
          </a:prstGeom>
          <a:solidFill>
            <a:schemeClr val="accent2">
              <a:alpha val="90000"/>
            </a:schemeClr>
          </a:solidFill>
        </p:spPr>
        <p:txBody>
          <a:bodyPr wrap="square" numCol="1" rtlCol="0" anchor="ctr">
            <a:spAutoFit/>
          </a:bodyPr>
          <a:lstStyle/>
          <a:p>
            <a:pPr algn="ctr"/>
            <a:r>
              <a:rPr lang="en-US" sz="3000" dirty="0" smtClean="0">
                <a:solidFill>
                  <a:schemeClr val="bg2"/>
                </a:solidFill>
                <a:latin typeface="Gill Sans MT Condensed" panose="020B0506020104020203" pitchFamily="34" charset="0"/>
              </a:rPr>
              <a:t>Provides essential and critical habitat</a:t>
            </a:r>
          </a:p>
        </p:txBody>
      </p:sp>
      <p:sp>
        <p:nvSpPr>
          <p:cNvPr id="19" name="TextBox 18"/>
          <p:cNvSpPr txBox="1"/>
          <p:nvPr/>
        </p:nvSpPr>
        <p:spPr>
          <a:xfrm>
            <a:off x="3845222" y="1851175"/>
            <a:ext cx="1641178" cy="1015663"/>
          </a:xfrm>
          <a:prstGeom prst="rect">
            <a:avLst/>
          </a:prstGeom>
          <a:solidFill>
            <a:schemeClr val="accent2">
              <a:alpha val="90000"/>
            </a:schemeClr>
          </a:solidFill>
        </p:spPr>
        <p:txBody>
          <a:bodyPr wrap="square" numCol="1" rtlCol="0" anchor="ctr">
            <a:spAutoFit/>
          </a:bodyPr>
          <a:lstStyle/>
          <a:p>
            <a:pPr algn="ctr"/>
            <a:r>
              <a:rPr lang="en-US" sz="3000" dirty="0" smtClean="0">
                <a:solidFill>
                  <a:schemeClr val="bg2"/>
                </a:solidFill>
                <a:latin typeface="Gill Sans MT Condensed" panose="020B0506020104020203" pitchFamily="34" charset="0"/>
              </a:rPr>
              <a:t>Reduces </a:t>
            </a:r>
            <a:r>
              <a:rPr lang="en-US" sz="3000" dirty="0">
                <a:solidFill>
                  <a:schemeClr val="bg2"/>
                </a:solidFill>
                <a:latin typeface="Gill Sans MT Condensed" panose="020B0506020104020203" pitchFamily="34" charset="0"/>
              </a:rPr>
              <a:t>wave energy</a:t>
            </a:r>
          </a:p>
        </p:txBody>
      </p:sp>
      <p:grpSp>
        <p:nvGrpSpPr>
          <p:cNvPr id="27" name="Group 26"/>
          <p:cNvGrpSpPr/>
          <p:nvPr/>
        </p:nvGrpSpPr>
        <p:grpSpPr>
          <a:xfrm>
            <a:off x="8388298" y="3435856"/>
            <a:ext cx="755702" cy="1713359"/>
            <a:chOff x="8388298" y="3435856"/>
            <a:chExt cx="755702" cy="1713359"/>
          </a:xfrm>
        </p:grpSpPr>
        <p:sp>
          <p:nvSpPr>
            <p:cNvPr id="28" name="Flowchart: Delay 27"/>
            <p:cNvSpPr/>
            <p:nvPr/>
          </p:nvSpPr>
          <p:spPr>
            <a:xfrm rot="10800000">
              <a:off x="8388298" y="3435856"/>
              <a:ext cx="755702" cy="1713359"/>
            </a:xfrm>
            <a:prstGeom prst="flowChartDelay">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ontent Placeholder 2"/>
            <p:cNvSpPr txBox="1">
              <a:spLocks/>
            </p:cNvSpPr>
            <p:nvPr/>
          </p:nvSpPr>
          <p:spPr>
            <a:xfrm>
              <a:off x="8518393" y="3435856"/>
              <a:ext cx="625607" cy="1709929"/>
            </a:xfrm>
            <a:prstGeom prst="rect">
              <a:avLst/>
            </a:prstGeom>
            <a:noFill/>
            <a:ln w="6350">
              <a:noFill/>
            </a:ln>
          </p:spPr>
          <p:txBody>
            <a:bodyPr vert="vert270" lIns="91440" tIns="45720" rIns="91440" bIns="45720" numCol="1"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smtClean="0">
                  <a:solidFill>
                    <a:schemeClr val="bg2"/>
                  </a:solidFill>
                </a:rPr>
                <a:t> Coastal Projects</a:t>
              </a:r>
            </a:p>
          </p:txBody>
        </p:sp>
      </p:grpSp>
    </p:spTree>
    <p:extLst>
      <p:ext uri="{BB962C8B-B14F-4D97-AF65-F5344CB8AC3E}">
        <p14:creationId xmlns:p14="http://schemas.microsoft.com/office/powerpoint/2010/main" val="602707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9144000" cy="6857999"/>
          </a:xfrm>
          <a:prstGeom prst="rect">
            <a:avLst/>
          </a:prstGeom>
          <a:blipFill dpi="0" rotWithShape="1">
            <a:blip r:embed="rId3" cstate="print">
              <a:alphaModFix am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4072" y="1637391"/>
            <a:ext cx="5796294" cy="38786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ontent Placeholder 2"/>
          <p:cNvSpPr txBox="1">
            <a:spLocks/>
          </p:cNvSpPr>
          <p:nvPr/>
        </p:nvSpPr>
        <p:spPr>
          <a:xfrm>
            <a:off x="8764438" y="5146928"/>
            <a:ext cx="379562" cy="1709928"/>
          </a:xfrm>
          <a:prstGeom prst="rect">
            <a:avLst/>
          </a:prstGeom>
          <a:solidFill>
            <a:srgbClr val="E8E5DD"/>
          </a:solidFill>
          <a:ln w="6350">
            <a:solidFill>
              <a:srgbClr val="E8E5DD"/>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bg2"/>
              </a:solidFill>
            </a:endParaRPr>
          </a:p>
        </p:txBody>
      </p:sp>
      <p:sp>
        <p:nvSpPr>
          <p:cNvPr id="6" name="Content Placeholder 2"/>
          <p:cNvSpPr txBox="1">
            <a:spLocks/>
          </p:cNvSpPr>
          <p:nvPr/>
        </p:nvSpPr>
        <p:spPr>
          <a:xfrm>
            <a:off x="8764438" y="2288"/>
            <a:ext cx="379562" cy="1709928"/>
          </a:xfrm>
          <a:prstGeom prst="rect">
            <a:avLst/>
          </a:prstGeom>
          <a:solidFill>
            <a:schemeClr val="tx2"/>
          </a:solidFill>
          <a:ln w="6350">
            <a:solidFill>
              <a:schemeClr val="tx2"/>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bg2"/>
              </a:solidFill>
            </a:endParaRPr>
          </a:p>
        </p:txBody>
      </p:sp>
      <p:sp>
        <p:nvSpPr>
          <p:cNvPr id="7" name="Content Placeholder 2"/>
          <p:cNvSpPr txBox="1">
            <a:spLocks/>
          </p:cNvSpPr>
          <p:nvPr/>
        </p:nvSpPr>
        <p:spPr>
          <a:xfrm>
            <a:off x="8764438" y="1716024"/>
            <a:ext cx="379562" cy="1709928"/>
          </a:xfrm>
          <a:prstGeom prst="rect">
            <a:avLst/>
          </a:prstGeom>
          <a:solidFill>
            <a:srgbClr val="E8E5DD"/>
          </a:solidFill>
          <a:ln w="6350">
            <a:solidFill>
              <a:srgbClr val="E8E5DD"/>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accent6">
                  <a:lumMod val="40000"/>
                  <a:lumOff val="60000"/>
                </a:schemeClr>
              </a:solidFill>
            </a:endParaRPr>
          </a:p>
        </p:txBody>
      </p:sp>
      <p:sp>
        <p:nvSpPr>
          <p:cNvPr id="4" name="Title 3"/>
          <p:cNvSpPr>
            <a:spLocks noGrp="1"/>
          </p:cNvSpPr>
          <p:nvPr>
            <p:ph type="title"/>
          </p:nvPr>
        </p:nvSpPr>
        <p:spPr>
          <a:xfrm>
            <a:off x="0" y="199636"/>
            <a:ext cx="5486400" cy="1314085"/>
          </a:xfrm>
          <a:solidFill>
            <a:schemeClr val="tx2">
              <a:alpha val="30000"/>
            </a:schemeClr>
          </a:solidFill>
        </p:spPr>
        <p:txBody>
          <a:bodyPr/>
          <a:lstStyle/>
          <a:p>
            <a:r>
              <a:rPr lang="en-US" dirty="0" smtClean="0"/>
              <a:t>COASTAL RIDGES</a:t>
            </a:r>
            <a:endParaRPr lang="en-US" dirty="0"/>
          </a:p>
        </p:txBody>
      </p:sp>
      <p:sp>
        <p:nvSpPr>
          <p:cNvPr id="14" name="TextBox 13"/>
          <p:cNvSpPr txBox="1"/>
          <p:nvPr/>
        </p:nvSpPr>
        <p:spPr>
          <a:xfrm>
            <a:off x="376138" y="5679208"/>
            <a:ext cx="2107127" cy="1015663"/>
          </a:xfrm>
          <a:prstGeom prst="rect">
            <a:avLst/>
          </a:prstGeom>
          <a:solidFill>
            <a:schemeClr val="accent2">
              <a:alpha val="90000"/>
            </a:schemeClr>
          </a:solidFill>
        </p:spPr>
        <p:txBody>
          <a:bodyPr wrap="square" numCol="1" rtlCol="0" anchor="ctr">
            <a:spAutoFit/>
          </a:bodyPr>
          <a:lstStyle/>
          <a:p>
            <a:pPr algn="ctr"/>
            <a:r>
              <a:rPr lang="en-US" sz="3000" dirty="0" smtClean="0">
                <a:solidFill>
                  <a:schemeClr val="bg2"/>
                </a:solidFill>
                <a:latin typeface="Gill Sans MT Condensed" panose="020B0506020104020203" pitchFamily="34" charset="0"/>
              </a:rPr>
              <a:t>Serves as a natural levee</a:t>
            </a:r>
          </a:p>
        </p:txBody>
      </p:sp>
      <p:sp>
        <p:nvSpPr>
          <p:cNvPr id="17" name="TextBox 16"/>
          <p:cNvSpPr txBox="1"/>
          <p:nvPr/>
        </p:nvSpPr>
        <p:spPr>
          <a:xfrm>
            <a:off x="3325761" y="5679207"/>
            <a:ext cx="2107127" cy="1015663"/>
          </a:xfrm>
          <a:prstGeom prst="rect">
            <a:avLst/>
          </a:prstGeom>
          <a:solidFill>
            <a:schemeClr val="accent2">
              <a:alpha val="90000"/>
            </a:schemeClr>
          </a:solidFill>
        </p:spPr>
        <p:txBody>
          <a:bodyPr wrap="square" numCol="1" rtlCol="0" anchor="ctr">
            <a:spAutoFit/>
          </a:bodyPr>
          <a:lstStyle/>
          <a:p>
            <a:pPr algn="ctr"/>
            <a:r>
              <a:rPr lang="en-US" sz="3000" dirty="0" smtClean="0">
                <a:solidFill>
                  <a:schemeClr val="bg2"/>
                </a:solidFill>
                <a:latin typeface="Gill Sans MT Condensed" panose="020B0506020104020203" pitchFamily="34" charset="0"/>
              </a:rPr>
              <a:t>Impedes overland flow</a:t>
            </a:r>
          </a:p>
        </p:txBody>
      </p:sp>
      <p:sp>
        <p:nvSpPr>
          <p:cNvPr id="19" name="Oval 18"/>
          <p:cNvSpPr>
            <a:spLocks noChangeAspect="1"/>
          </p:cNvSpPr>
          <p:nvPr/>
        </p:nvSpPr>
        <p:spPr>
          <a:xfrm>
            <a:off x="6491761" y="375591"/>
            <a:ext cx="2132449" cy="2132449"/>
          </a:xfrm>
          <a:prstGeom prst="ellipse">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6558178" y="559462"/>
            <a:ext cx="1989973" cy="1569660"/>
          </a:xfrm>
          <a:prstGeom prst="rect">
            <a:avLst/>
          </a:prstGeom>
          <a:noFill/>
        </p:spPr>
        <p:txBody>
          <a:bodyPr wrap="square" rtlCol="0">
            <a:spAutoFit/>
          </a:bodyPr>
          <a:lstStyle/>
          <a:p>
            <a:pPr algn="ctr"/>
            <a:r>
              <a:rPr lang="en-US" sz="3200" dirty="0" smtClean="0">
                <a:solidFill>
                  <a:schemeClr val="tx2"/>
                </a:solidFill>
                <a:latin typeface="Gill Sans MT Condensed" panose="020B0506020104020203" pitchFamily="34" charset="0"/>
              </a:rPr>
              <a:t>Naturally elevated above marsh surface</a:t>
            </a:r>
          </a:p>
        </p:txBody>
      </p:sp>
      <p:sp>
        <p:nvSpPr>
          <p:cNvPr id="15" name="Oval 14"/>
          <p:cNvSpPr>
            <a:spLocks noChangeAspect="1"/>
          </p:cNvSpPr>
          <p:nvPr/>
        </p:nvSpPr>
        <p:spPr>
          <a:xfrm>
            <a:off x="116582" y="1980006"/>
            <a:ext cx="2035220" cy="2035220"/>
          </a:xfrm>
          <a:prstGeom prst="ellipse">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33471" y="2270186"/>
            <a:ext cx="1989973" cy="1569660"/>
          </a:xfrm>
          <a:prstGeom prst="rect">
            <a:avLst/>
          </a:prstGeom>
          <a:noFill/>
        </p:spPr>
        <p:txBody>
          <a:bodyPr wrap="square" rtlCol="0">
            <a:spAutoFit/>
          </a:bodyPr>
          <a:lstStyle/>
          <a:p>
            <a:pPr algn="ctr"/>
            <a:r>
              <a:rPr lang="en-US" sz="3200" dirty="0" smtClean="0">
                <a:solidFill>
                  <a:schemeClr val="tx2"/>
                </a:solidFill>
                <a:latin typeface="Gill Sans MT Condensed" panose="020B0506020104020203" pitchFamily="34" charset="0"/>
              </a:rPr>
              <a:t>Typically populated with trees</a:t>
            </a:r>
          </a:p>
        </p:txBody>
      </p:sp>
      <p:sp>
        <p:nvSpPr>
          <p:cNvPr id="18" name="TextBox 17"/>
          <p:cNvSpPr txBox="1"/>
          <p:nvPr/>
        </p:nvSpPr>
        <p:spPr>
          <a:xfrm>
            <a:off x="6275384" y="5679208"/>
            <a:ext cx="2107127" cy="1015663"/>
          </a:xfrm>
          <a:prstGeom prst="rect">
            <a:avLst/>
          </a:prstGeom>
          <a:solidFill>
            <a:schemeClr val="accent2">
              <a:alpha val="90000"/>
            </a:schemeClr>
          </a:solidFill>
        </p:spPr>
        <p:txBody>
          <a:bodyPr wrap="square" numCol="1" rtlCol="0" anchor="ctr">
            <a:spAutoFit/>
          </a:bodyPr>
          <a:lstStyle/>
          <a:p>
            <a:pPr algn="ctr"/>
            <a:r>
              <a:rPr lang="en-US" sz="3000" dirty="0" smtClean="0">
                <a:solidFill>
                  <a:schemeClr val="bg2"/>
                </a:solidFill>
                <a:latin typeface="Gill Sans MT Condensed" panose="020B0506020104020203" pitchFamily="34" charset="0"/>
              </a:rPr>
              <a:t>Reduces shoreline erosion</a:t>
            </a:r>
          </a:p>
        </p:txBody>
      </p:sp>
      <p:grpSp>
        <p:nvGrpSpPr>
          <p:cNvPr id="25" name="Group 24"/>
          <p:cNvGrpSpPr/>
          <p:nvPr/>
        </p:nvGrpSpPr>
        <p:grpSpPr>
          <a:xfrm>
            <a:off x="8388298" y="3435856"/>
            <a:ext cx="755702" cy="1713359"/>
            <a:chOff x="8388298" y="3435856"/>
            <a:chExt cx="755702" cy="1713359"/>
          </a:xfrm>
        </p:grpSpPr>
        <p:sp>
          <p:nvSpPr>
            <p:cNvPr id="26" name="Flowchart: Delay 25"/>
            <p:cNvSpPr/>
            <p:nvPr/>
          </p:nvSpPr>
          <p:spPr>
            <a:xfrm rot="10800000">
              <a:off x="8388298" y="3435856"/>
              <a:ext cx="755702" cy="1713359"/>
            </a:xfrm>
            <a:prstGeom prst="flowChartDelay">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
            <p:cNvSpPr txBox="1">
              <a:spLocks/>
            </p:cNvSpPr>
            <p:nvPr/>
          </p:nvSpPr>
          <p:spPr>
            <a:xfrm>
              <a:off x="8518393" y="3435856"/>
              <a:ext cx="625607" cy="1709929"/>
            </a:xfrm>
            <a:prstGeom prst="rect">
              <a:avLst/>
            </a:prstGeom>
            <a:noFill/>
            <a:ln w="6350">
              <a:noFill/>
            </a:ln>
          </p:spPr>
          <p:txBody>
            <a:bodyPr vert="vert270" lIns="91440" tIns="45720" rIns="91440" bIns="45720" numCol="1"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smtClean="0">
                  <a:solidFill>
                    <a:schemeClr val="bg2"/>
                  </a:solidFill>
                </a:rPr>
                <a:t> Coastal Projects</a:t>
              </a:r>
            </a:p>
          </p:txBody>
        </p:sp>
      </p:grpSp>
    </p:spTree>
    <p:extLst>
      <p:ext uri="{BB962C8B-B14F-4D97-AF65-F5344CB8AC3E}">
        <p14:creationId xmlns:p14="http://schemas.microsoft.com/office/powerpoint/2010/main" val="32708481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9144000" cy="6857999"/>
          </a:xfrm>
          <a:prstGeom prst="rect">
            <a:avLst/>
          </a:prstGeom>
          <a:blipFill dpi="0" rotWithShape="1">
            <a:blip r:embed="rId3" cstate="print">
              <a:alphaModFix am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5" name="Content Placeholder 2"/>
          <p:cNvSpPr txBox="1">
            <a:spLocks/>
          </p:cNvSpPr>
          <p:nvPr/>
        </p:nvSpPr>
        <p:spPr>
          <a:xfrm>
            <a:off x="8764438" y="5146928"/>
            <a:ext cx="379562" cy="1709928"/>
          </a:xfrm>
          <a:prstGeom prst="rect">
            <a:avLst/>
          </a:prstGeom>
          <a:solidFill>
            <a:srgbClr val="E8E5DD"/>
          </a:solidFill>
          <a:ln w="6350">
            <a:solidFill>
              <a:srgbClr val="E8E5DD"/>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bg2"/>
              </a:solidFill>
            </a:endParaRPr>
          </a:p>
        </p:txBody>
      </p:sp>
      <p:sp>
        <p:nvSpPr>
          <p:cNvPr id="6" name="Content Placeholder 2"/>
          <p:cNvSpPr txBox="1">
            <a:spLocks/>
          </p:cNvSpPr>
          <p:nvPr/>
        </p:nvSpPr>
        <p:spPr>
          <a:xfrm>
            <a:off x="8764438" y="2288"/>
            <a:ext cx="379562" cy="1709928"/>
          </a:xfrm>
          <a:prstGeom prst="rect">
            <a:avLst/>
          </a:prstGeom>
          <a:solidFill>
            <a:schemeClr val="tx2"/>
          </a:solidFill>
          <a:ln w="6350">
            <a:solidFill>
              <a:schemeClr val="tx2"/>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bg2"/>
              </a:solidFill>
            </a:endParaRPr>
          </a:p>
        </p:txBody>
      </p:sp>
      <p:sp>
        <p:nvSpPr>
          <p:cNvPr id="7" name="Content Placeholder 2"/>
          <p:cNvSpPr txBox="1">
            <a:spLocks/>
          </p:cNvSpPr>
          <p:nvPr/>
        </p:nvSpPr>
        <p:spPr>
          <a:xfrm>
            <a:off x="8764438" y="1716024"/>
            <a:ext cx="379562" cy="1709928"/>
          </a:xfrm>
          <a:prstGeom prst="rect">
            <a:avLst/>
          </a:prstGeom>
          <a:solidFill>
            <a:srgbClr val="E8E5DD"/>
          </a:solidFill>
          <a:ln w="6350">
            <a:solidFill>
              <a:srgbClr val="E8E5DD"/>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accent6">
                  <a:lumMod val="40000"/>
                  <a:lumOff val="60000"/>
                </a:schemeClr>
              </a:solidFill>
            </a:endParaRPr>
          </a:p>
        </p:txBody>
      </p:sp>
      <p:sp>
        <p:nvSpPr>
          <p:cNvPr id="4" name="Title 3"/>
          <p:cNvSpPr>
            <a:spLocks noGrp="1"/>
          </p:cNvSpPr>
          <p:nvPr>
            <p:ph type="title"/>
          </p:nvPr>
        </p:nvSpPr>
        <p:spPr>
          <a:xfrm>
            <a:off x="0" y="199636"/>
            <a:ext cx="3692106" cy="1314085"/>
          </a:xfrm>
          <a:solidFill>
            <a:schemeClr val="tx2">
              <a:alpha val="30000"/>
            </a:schemeClr>
          </a:solidFill>
        </p:spPr>
        <p:txBody>
          <a:bodyPr/>
          <a:lstStyle/>
          <a:p>
            <a:r>
              <a:rPr lang="en-US" dirty="0" smtClean="0"/>
              <a:t>WETLANDS</a:t>
            </a:r>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779" y="2082200"/>
            <a:ext cx="3048267" cy="4572000"/>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3560" t="6723" r="3610"/>
          <a:stretch/>
        </p:blipFill>
        <p:spPr>
          <a:xfrm>
            <a:off x="4518717" y="2082200"/>
            <a:ext cx="3044952" cy="4572000"/>
          </a:xfrm>
          <a:prstGeom prst="rect">
            <a:avLst/>
          </a:prstGeom>
        </p:spPr>
      </p:pic>
      <p:sp>
        <p:nvSpPr>
          <p:cNvPr id="11" name="Rectangle 10"/>
          <p:cNvSpPr/>
          <p:nvPr/>
        </p:nvSpPr>
        <p:spPr>
          <a:xfrm>
            <a:off x="755587" y="2082200"/>
            <a:ext cx="3070650" cy="923330"/>
          </a:xfrm>
          <a:prstGeom prst="rect">
            <a:avLst/>
          </a:prstGeom>
          <a:noFill/>
        </p:spPr>
        <p:txBody>
          <a:bodyPr wrap="square" lIns="91440" tIns="45720" rIns="91440" bIns="45720">
            <a:spAutoFit/>
          </a:bodyPr>
          <a:lstStyle/>
          <a:p>
            <a:pPr algn="ctr"/>
            <a:r>
              <a:rPr lang="en-US" sz="5400" b="1" cap="none" spc="0" dirty="0" smtClean="0">
                <a:ln w="38100">
                  <a:solidFill>
                    <a:schemeClr val="accent2">
                      <a:lumMod val="20000"/>
                      <a:lumOff val="80000"/>
                      <a:alpha val="75000"/>
                    </a:schemeClr>
                  </a:solidFill>
                  <a:prstDash val="solid"/>
                </a:ln>
                <a:solidFill>
                  <a:schemeClr val="accent2"/>
                </a:solidFill>
                <a:effectLst/>
                <a:latin typeface="Gill Sans MT" panose="020B0502020104020203" pitchFamily="34" charset="0"/>
              </a:rPr>
              <a:t>SWAMP</a:t>
            </a:r>
            <a:endParaRPr lang="en-US" sz="5400" b="1" cap="none" spc="0" dirty="0">
              <a:ln w="38100">
                <a:solidFill>
                  <a:schemeClr val="accent2">
                    <a:lumMod val="20000"/>
                    <a:lumOff val="80000"/>
                    <a:alpha val="75000"/>
                  </a:schemeClr>
                </a:solidFill>
                <a:prstDash val="solid"/>
              </a:ln>
              <a:solidFill>
                <a:schemeClr val="accent2"/>
              </a:solidFill>
              <a:effectLst/>
              <a:latin typeface="Gill Sans MT" panose="020B0502020104020203" pitchFamily="34" charset="0"/>
            </a:endParaRPr>
          </a:p>
        </p:txBody>
      </p:sp>
      <p:sp>
        <p:nvSpPr>
          <p:cNvPr id="12" name="Rectangle 11"/>
          <p:cNvSpPr/>
          <p:nvPr/>
        </p:nvSpPr>
        <p:spPr>
          <a:xfrm>
            <a:off x="4505868" y="2082200"/>
            <a:ext cx="3070650" cy="923330"/>
          </a:xfrm>
          <a:prstGeom prst="rect">
            <a:avLst/>
          </a:prstGeom>
          <a:noFill/>
        </p:spPr>
        <p:txBody>
          <a:bodyPr wrap="square" lIns="91440" tIns="45720" rIns="91440" bIns="45720">
            <a:spAutoFit/>
          </a:bodyPr>
          <a:lstStyle/>
          <a:p>
            <a:pPr algn="ctr"/>
            <a:r>
              <a:rPr lang="en-US" sz="5400" b="1" cap="none" spc="0" dirty="0" smtClean="0">
                <a:ln w="38100">
                  <a:solidFill>
                    <a:schemeClr val="accent2">
                      <a:lumMod val="20000"/>
                      <a:lumOff val="80000"/>
                      <a:alpha val="75000"/>
                    </a:schemeClr>
                  </a:solidFill>
                  <a:prstDash val="solid"/>
                </a:ln>
                <a:solidFill>
                  <a:schemeClr val="accent2"/>
                </a:solidFill>
                <a:effectLst/>
                <a:latin typeface="Gill Sans MT" panose="020B0502020104020203" pitchFamily="34" charset="0"/>
              </a:rPr>
              <a:t>MARSH</a:t>
            </a:r>
            <a:endParaRPr lang="en-US" sz="5400" b="1" cap="none" spc="0" dirty="0">
              <a:ln w="38100">
                <a:solidFill>
                  <a:schemeClr val="accent2">
                    <a:lumMod val="20000"/>
                    <a:lumOff val="80000"/>
                    <a:alpha val="75000"/>
                  </a:schemeClr>
                </a:solidFill>
                <a:prstDash val="solid"/>
              </a:ln>
              <a:solidFill>
                <a:schemeClr val="accent2"/>
              </a:solidFill>
              <a:effectLst/>
              <a:latin typeface="Gill Sans MT" panose="020B0502020104020203" pitchFamily="34" charset="0"/>
            </a:endParaRPr>
          </a:p>
        </p:txBody>
      </p:sp>
      <p:grpSp>
        <p:nvGrpSpPr>
          <p:cNvPr id="13" name="Group 12"/>
          <p:cNvGrpSpPr/>
          <p:nvPr/>
        </p:nvGrpSpPr>
        <p:grpSpPr>
          <a:xfrm>
            <a:off x="433525" y="4973693"/>
            <a:ext cx="1831959" cy="1828800"/>
            <a:chOff x="5877691" y="1755417"/>
            <a:chExt cx="1831959" cy="1828800"/>
          </a:xfrm>
        </p:grpSpPr>
        <p:sp>
          <p:nvSpPr>
            <p:cNvPr id="14" name="Oval 13"/>
            <p:cNvSpPr>
              <a:spLocks noChangeAspect="1"/>
            </p:cNvSpPr>
            <p:nvPr/>
          </p:nvSpPr>
          <p:spPr>
            <a:xfrm>
              <a:off x="5880850" y="1755417"/>
              <a:ext cx="1828800" cy="1828800"/>
            </a:xfrm>
            <a:prstGeom prst="ellipse">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877691" y="1884987"/>
              <a:ext cx="1828248" cy="1569660"/>
            </a:xfrm>
            <a:prstGeom prst="rect">
              <a:avLst/>
            </a:prstGeom>
            <a:noFill/>
          </p:spPr>
          <p:txBody>
            <a:bodyPr wrap="square" rtlCol="0">
              <a:spAutoFit/>
            </a:bodyPr>
            <a:lstStyle/>
            <a:p>
              <a:pPr algn="ctr"/>
              <a:r>
                <a:rPr lang="en-US" sz="3200" dirty="0" smtClean="0">
                  <a:solidFill>
                    <a:schemeClr val="tx2"/>
                  </a:solidFill>
                  <a:latin typeface="Gill Sans MT Condensed" panose="020B0506020104020203" pitchFamily="34" charset="0"/>
                </a:rPr>
                <a:t>Supports woody growth</a:t>
              </a:r>
              <a:endParaRPr lang="en-US" sz="3200" dirty="0">
                <a:solidFill>
                  <a:schemeClr val="tx2"/>
                </a:solidFill>
                <a:latin typeface="Gill Sans MT Condensed" panose="020B0506020104020203" pitchFamily="34" charset="0"/>
              </a:endParaRPr>
            </a:p>
          </p:txBody>
        </p:sp>
      </p:grpSp>
      <p:grpSp>
        <p:nvGrpSpPr>
          <p:cNvPr id="16" name="Group 15"/>
          <p:cNvGrpSpPr/>
          <p:nvPr/>
        </p:nvGrpSpPr>
        <p:grpSpPr>
          <a:xfrm>
            <a:off x="4248875" y="4973693"/>
            <a:ext cx="1830103" cy="1828800"/>
            <a:chOff x="5879547" y="1755417"/>
            <a:chExt cx="1830103" cy="1828800"/>
          </a:xfrm>
        </p:grpSpPr>
        <p:sp>
          <p:nvSpPr>
            <p:cNvPr id="17" name="Oval 16"/>
            <p:cNvSpPr>
              <a:spLocks noChangeAspect="1"/>
            </p:cNvSpPr>
            <p:nvPr/>
          </p:nvSpPr>
          <p:spPr>
            <a:xfrm>
              <a:off x="5880850" y="1755417"/>
              <a:ext cx="1828800" cy="1828800"/>
            </a:xfrm>
            <a:prstGeom prst="ellipse">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879547" y="1884987"/>
              <a:ext cx="1828248" cy="1569660"/>
            </a:xfrm>
            <a:prstGeom prst="rect">
              <a:avLst/>
            </a:prstGeom>
            <a:noFill/>
          </p:spPr>
          <p:txBody>
            <a:bodyPr wrap="square" rtlCol="0">
              <a:spAutoFit/>
            </a:bodyPr>
            <a:lstStyle/>
            <a:p>
              <a:pPr algn="ctr"/>
              <a:r>
                <a:rPr lang="en-US" sz="3200" dirty="0" smtClean="0">
                  <a:solidFill>
                    <a:schemeClr val="tx2"/>
                  </a:solidFill>
                  <a:latin typeface="Gill Sans MT Condensed" panose="020B0506020104020203" pitchFamily="34" charset="0"/>
                </a:rPr>
                <a:t>Primarily grasses and reeds</a:t>
              </a:r>
              <a:endParaRPr lang="en-US" sz="3200" dirty="0">
                <a:solidFill>
                  <a:schemeClr val="tx2"/>
                </a:solidFill>
                <a:latin typeface="Gill Sans MT Condensed" panose="020B0506020104020203" pitchFamily="34" charset="0"/>
              </a:endParaRPr>
            </a:p>
          </p:txBody>
        </p:sp>
      </p:grpSp>
      <p:sp>
        <p:nvSpPr>
          <p:cNvPr id="8" name="TextBox 7"/>
          <p:cNvSpPr txBox="1"/>
          <p:nvPr/>
        </p:nvSpPr>
        <p:spPr>
          <a:xfrm>
            <a:off x="3934068" y="195655"/>
            <a:ext cx="2107127" cy="553998"/>
          </a:xfrm>
          <a:prstGeom prst="rect">
            <a:avLst/>
          </a:prstGeom>
          <a:solidFill>
            <a:schemeClr val="accent2">
              <a:alpha val="90000"/>
            </a:schemeClr>
          </a:solidFill>
        </p:spPr>
        <p:txBody>
          <a:bodyPr wrap="square" numCol="1" rtlCol="0" anchor="ctr">
            <a:spAutoFit/>
          </a:bodyPr>
          <a:lstStyle/>
          <a:p>
            <a:pPr algn="ctr"/>
            <a:r>
              <a:rPr lang="en-US" sz="3000" dirty="0" smtClean="0">
                <a:solidFill>
                  <a:schemeClr val="bg2"/>
                </a:solidFill>
                <a:latin typeface="Gill Sans MT Condensed" panose="020B0506020104020203" pitchFamily="34" charset="0"/>
              </a:rPr>
              <a:t>Flood protection</a:t>
            </a:r>
          </a:p>
        </p:txBody>
      </p:sp>
      <p:sp>
        <p:nvSpPr>
          <p:cNvPr id="21" name="TextBox 20"/>
          <p:cNvSpPr txBox="1"/>
          <p:nvPr/>
        </p:nvSpPr>
        <p:spPr>
          <a:xfrm>
            <a:off x="3934066" y="959723"/>
            <a:ext cx="2107127" cy="553998"/>
          </a:xfrm>
          <a:prstGeom prst="rect">
            <a:avLst/>
          </a:prstGeom>
          <a:solidFill>
            <a:schemeClr val="accent2">
              <a:alpha val="90000"/>
            </a:schemeClr>
          </a:solidFill>
        </p:spPr>
        <p:txBody>
          <a:bodyPr wrap="square" numCol="1" rtlCol="0" anchor="ctr">
            <a:spAutoFit/>
          </a:bodyPr>
          <a:lstStyle/>
          <a:p>
            <a:pPr algn="ctr"/>
            <a:r>
              <a:rPr lang="en-US" sz="3000" dirty="0" smtClean="0">
                <a:solidFill>
                  <a:schemeClr val="bg2"/>
                </a:solidFill>
                <a:latin typeface="Gill Sans MT Condensed" panose="020B0506020104020203" pitchFamily="34" charset="0"/>
              </a:rPr>
              <a:t>Fisheries</a:t>
            </a:r>
            <a:endParaRPr lang="en-US" sz="3000" dirty="0">
              <a:solidFill>
                <a:schemeClr val="bg2"/>
              </a:solidFill>
              <a:latin typeface="Gill Sans MT Condensed" panose="020B0506020104020203" pitchFamily="34" charset="0"/>
            </a:endParaRPr>
          </a:p>
        </p:txBody>
      </p:sp>
      <p:sp>
        <p:nvSpPr>
          <p:cNvPr id="22" name="TextBox 21"/>
          <p:cNvSpPr txBox="1"/>
          <p:nvPr/>
        </p:nvSpPr>
        <p:spPr>
          <a:xfrm>
            <a:off x="6349252" y="195655"/>
            <a:ext cx="2107127" cy="553998"/>
          </a:xfrm>
          <a:prstGeom prst="rect">
            <a:avLst/>
          </a:prstGeom>
          <a:solidFill>
            <a:schemeClr val="accent2">
              <a:alpha val="90000"/>
            </a:schemeClr>
          </a:solidFill>
        </p:spPr>
        <p:txBody>
          <a:bodyPr wrap="square" numCol="1" rtlCol="0" anchor="ctr">
            <a:spAutoFit/>
          </a:bodyPr>
          <a:lstStyle/>
          <a:p>
            <a:pPr algn="ctr"/>
            <a:r>
              <a:rPr lang="en-US" sz="3000" dirty="0" smtClean="0">
                <a:solidFill>
                  <a:schemeClr val="bg2"/>
                </a:solidFill>
                <a:latin typeface="Gill Sans MT Condensed" panose="020B0506020104020203" pitchFamily="34" charset="0"/>
              </a:rPr>
              <a:t>Habitat</a:t>
            </a:r>
            <a:endParaRPr lang="en-US" sz="3000" dirty="0">
              <a:solidFill>
                <a:schemeClr val="bg2"/>
              </a:solidFill>
              <a:latin typeface="Gill Sans MT Condensed" panose="020B0506020104020203" pitchFamily="34" charset="0"/>
            </a:endParaRPr>
          </a:p>
        </p:txBody>
      </p:sp>
      <p:sp>
        <p:nvSpPr>
          <p:cNvPr id="23" name="TextBox 22"/>
          <p:cNvSpPr txBox="1"/>
          <p:nvPr/>
        </p:nvSpPr>
        <p:spPr>
          <a:xfrm>
            <a:off x="6349252" y="856467"/>
            <a:ext cx="2107127" cy="1015663"/>
          </a:xfrm>
          <a:prstGeom prst="rect">
            <a:avLst/>
          </a:prstGeom>
          <a:solidFill>
            <a:schemeClr val="accent2">
              <a:alpha val="90000"/>
            </a:schemeClr>
          </a:solidFill>
        </p:spPr>
        <p:txBody>
          <a:bodyPr wrap="square" numCol="1" rtlCol="0" anchor="ctr">
            <a:spAutoFit/>
          </a:bodyPr>
          <a:lstStyle/>
          <a:p>
            <a:pPr algn="ctr"/>
            <a:r>
              <a:rPr lang="en-US" sz="3000" dirty="0">
                <a:solidFill>
                  <a:schemeClr val="bg2"/>
                </a:solidFill>
                <a:latin typeface="Gill Sans MT Condensed" panose="020B0506020104020203" pitchFamily="34" charset="0"/>
              </a:rPr>
              <a:t>Improved Water </a:t>
            </a:r>
            <a:r>
              <a:rPr lang="en-US" sz="3000" dirty="0" smtClean="0">
                <a:solidFill>
                  <a:schemeClr val="bg2"/>
                </a:solidFill>
                <a:latin typeface="Gill Sans MT Condensed" panose="020B0506020104020203" pitchFamily="34" charset="0"/>
              </a:rPr>
              <a:t>Quality</a:t>
            </a:r>
            <a:endParaRPr lang="en-US" sz="3000" dirty="0">
              <a:solidFill>
                <a:schemeClr val="bg2"/>
              </a:solidFill>
              <a:latin typeface="Gill Sans MT Condensed" panose="020B0506020104020203" pitchFamily="34" charset="0"/>
            </a:endParaRPr>
          </a:p>
        </p:txBody>
      </p:sp>
      <p:grpSp>
        <p:nvGrpSpPr>
          <p:cNvPr id="27" name="Group 26"/>
          <p:cNvGrpSpPr/>
          <p:nvPr/>
        </p:nvGrpSpPr>
        <p:grpSpPr>
          <a:xfrm>
            <a:off x="8388298" y="3435856"/>
            <a:ext cx="755702" cy="1713359"/>
            <a:chOff x="8388298" y="3435856"/>
            <a:chExt cx="755702" cy="1713359"/>
          </a:xfrm>
        </p:grpSpPr>
        <p:sp>
          <p:nvSpPr>
            <p:cNvPr id="28" name="Flowchart: Delay 27"/>
            <p:cNvSpPr/>
            <p:nvPr/>
          </p:nvSpPr>
          <p:spPr>
            <a:xfrm rot="10800000">
              <a:off x="8388298" y="3435856"/>
              <a:ext cx="755702" cy="1713359"/>
            </a:xfrm>
            <a:prstGeom prst="flowChartDelay">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ontent Placeholder 2"/>
            <p:cNvSpPr txBox="1">
              <a:spLocks/>
            </p:cNvSpPr>
            <p:nvPr/>
          </p:nvSpPr>
          <p:spPr>
            <a:xfrm>
              <a:off x="8518393" y="3435856"/>
              <a:ext cx="625607" cy="1709929"/>
            </a:xfrm>
            <a:prstGeom prst="rect">
              <a:avLst/>
            </a:prstGeom>
            <a:noFill/>
            <a:ln w="6350">
              <a:noFill/>
            </a:ln>
          </p:spPr>
          <p:txBody>
            <a:bodyPr vert="vert270" lIns="91440" tIns="45720" rIns="91440" bIns="45720" numCol="1"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smtClean="0">
                  <a:solidFill>
                    <a:schemeClr val="bg2"/>
                  </a:solidFill>
                </a:rPr>
                <a:t> Coastal Projects</a:t>
              </a:r>
            </a:p>
          </p:txBody>
        </p:sp>
      </p:grpSp>
    </p:spTree>
    <p:extLst>
      <p:ext uri="{BB962C8B-B14F-4D97-AF65-F5344CB8AC3E}">
        <p14:creationId xmlns:p14="http://schemas.microsoft.com/office/powerpoint/2010/main" val="30658289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blipFill dpi="0" rotWithShape="1">
            <a:blip r:embed="rId3" cstate="print">
              <a:alphaModFix am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 y="192023"/>
            <a:ext cx="4292599" cy="1316736"/>
          </a:xfrm>
          <a:solidFill>
            <a:schemeClr val="tx2">
              <a:alpha val="40000"/>
            </a:schemeClr>
          </a:solidFill>
        </p:spPr>
        <p:txBody>
          <a:bodyPr anchor="b"/>
          <a:lstStyle/>
          <a:p>
            <a:r>
              <a:rPr lang="en-US" dirty="0" smtClean="0"/>
              <a:t>WHAT WE DO</a:t>
            </a:r>
            <a:endParaRPr lang="en-US"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110613501"/>
              </p:ext>
            </p:extLst>
          </p:nvPr>
        </p:nvGraphicFramePr>
        <p:xfrm>
          <a:off x="1541991" y="1700781"/>
          <a:ext cx="6060017" cy="49709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096059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9144000" cy="6857999"/>
          </a:xfrm>
          <a:prstGeom prst="rect">
            <a:avLst/>
          </a:prstGeom>
          <a:blipFill dpi="0" rotWithShape="1">
            <a:blip r:embed="rId3" cstate="print">
              <a:alphaModFix am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0" y="2779639"/>
            <a:ext cx="8764441" cy="101498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15" y="3799379"/>
            <a:ext cx="8764441" cy="1014984"/>
          </a:xfrm>
          <a:prstGeom prst="rect">
            <a:avLst/>
          </a:prstGeom>
          <a:solidFill>
            <a:schemeClr val="bg2">
              <a:alpha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Rectangle 24"/>
          <p:cNvSpPr/>
          <p:nvPr/>
        </p:nvSpPr>
        <p:spPr>
          <a:xfrm>
            <a:off x="-3" y="5842554"/>
            <a:ext cx="8764441" cy="1018678"/>
          </a:xfrm>
          <a:prstGeom prst="rect">
            <a:avLst/>
          </a:prstGeom>
          <a:solidFill>
            <a:schemeClr val="bg2">
              <a:alpha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Content Placeholder 2"/>
          <p:cNvSpPr txBox="1">
            <a:spLocks/>
          </p:cNvSpPr>
          <p:nvPr/>
        </p:nvSpPr>
        <p:spPr>
          <a:xfrm>
            <a:off x="8764438" y="5146928"/>
            <a:ext cx="379562" cy="1709928"/>
          </a:xfrm>
          <a:prstGeom prst="rect">
            <a:avLst/>
          </a:prstGeom>
          <a:solidFill>
            <a:srgbClr val="E8E5DD"/>
          </a:solidFill>
          <a:ln w="6350">
            <a:solidFill>
              <a:srgbClr val="E8E5DD"/>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bg2"/>
              </a:solidFill>
            </a:endParaRPr>
          </a:p>
        </p:txBody>
      </p:sp>
      <p:sp>
        <p:nvSpPr>
          <p:cNvPr id="6" name="Content Placeholder 2"/>
          <p:cNvSpPr txBox="1">
            <a:spLocks/>
          </p:cNvSpPr>
          <p:nvPr/>
        </p:nvSpPr>
        <p:spPr>
          <a:xfrm>
            <a:off x="8764438" y="2288"/>
            <a:ext cx="379562" cy="1709928"/>
          </a:xfrm>
          <a:prstGeom prst="rect">
            <a:avLst/>
          </a:prstGeom>
          <a:solidFill>
            <a:schemeClr val="tx2"/>
          </a:solidFill>
          <a:ln w="6350">
            <a:solidFill>
              <a:schemeClr val="tx2"/>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bg2"/>
              </a:solidFill>
            </a:endParaRPr>
          </a:p>
        </p:txBody>
      </p:sp>
      <p:sp>
        <p:nvSpPr>
          <p:cNvPr id="7" name="Content Placeholder 2"/>
          <p:cNvSpPr txBox="1">
            <a:spLocks/>
          </p:cNvSpPr>
          <p:nvPr/>
        </p:nvSpPr>
        <p:spPr>
          <a:xfrm>
            <a:off x="8764438" y="1716024"/>
            <a:ext cx="379562" cy="1709928"/>
          </a:xfrm>
          <a:prstGeom prst="rect">
            <a:avLst/>
          </a:prstGeom>
          <a:solidFill>
            <a:srgbClr val="E8E5DD"/>
          </a:solidFill>
          <a:ln w="6350">
            <a:solidFill>
              <a:srgbClr val="E8E5DD"/>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accent6">
                  <a:lumMod val="40000"/>
                  <a:lumOff val="60000"/>
                </a:schemeClr>
              </a:solidFill>
            </a:endParaRPr>
          </a:p>
        </p:txBody>
      </p:sp>
      <p:sp>
        <p:nvSpPr>
          <p:cNvPr id="9" name="Rectangle 8"/>
          <p:cNvSpPr/>
          <p:nvPr/>
        </p:nvSpPr>
        <p:spPr>
          <a:xfrm>
            <a:off x="-9" y="4819119"/>
            <a:ext cx="8764444" cy="10186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752" y="4813283"/>
            <a:ext cx="977869" cy="1038225"/>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751" y="5834952"/>
            <a:ext cx="977869" cy="1038225"/>
          </a:xfrm>
          <a:prstGeom prst="rect">
            <a:avLst/>
          </a:prstGeom>
        </p:spPr>
      </p:pic>
      <p:sp>
        <p:nvSpPr>
          <p:cNvPr id="21" name="TextBox 20"/>
          <p:cNvSpPr txBox="1"/>
          <p:nvPr/>
        </p:nvSpPr>
        <p:spPr>
          <a:xfrm>
            <a:off x="1826196" y="5038576"/>
            <a:ext cx="6149524" cy="584775"/>
          </a:xfrm>
          <a:prstGeom prst="rect">
            <a:avLst/>
          </a:prstGeom>
          <a:noFill/>
        </p:spPr>
        <p:txBody>
          <a:bodyPr wrap="square" rtlCol="0">
            <a:spAutoFit/>
          </a:bodyPr>
          <a:lstStyle/>
          <a:p>
            <a:r>
              <a:rPr lang="en-US" sz="3200" dirty="0" smtClean="0">
                <a:solidFill>
                  <a:schemeClr val="bg2"/>
                </a:solidFill>
                <a:latin typeface="Gill Sans MT" panose="020B0502020104020203" pitchFamily="34" charset="0"/>
              </a:rPr>
              <a:t>Freshwater Diversion</a:t>
            </a:r>
            <a:endParaRPr lang="en-US" sz="3200" dirty="0">
              <a:solidFill>
                <a:schemeClr val="bg2"/>
              </a:solidFill>
              <a:latin typeface="Gill Sans MT" panose="020B0502020104020203" pitchFamily="34" charset="0"/>
            </a:endParaRPr>
          </a:p>
        </p:txBody>
      </p:sp>
      <p:sp>
        <p:nvSpPr>
          <p:cNvPr id="22" name="TextBox 21"/>
          <p:cNvSpPr txBox="1"/>
          <p:nvPr/>
        </p:nvSpPr>
        <p:spPr>
          <a:xfrm>
            <a:off x="1826196" y="6060398"/>
            <a:ext cx="6809804" cy="584775"/>
          </a:xfrm>
          <a:prstGeom prst="rect">
            <a:avLst/>
          </a:prstGeom>
          <a:noFill/>
        </p:spPr>
        <p:txBody>
          <a:bodyPr wrap="square" rtlCol="0">
            <a:spAutoFit/>
          </a:bodyPr>
          <a:lstStyle/>
          <a:p>
            <a:r>
              <a:rPr lang="en-US" sz="3200" dirty="0" smtClean="0">
                <a:latin typeface="Gill Sans MT" panose="020B0502020104020203" pitchFamily="34" charset="0"/>
              </a:rPr>
              <a:t>Shoreline Protection / Living Shorelines</a:t>
            </a:r>
            <a:endParaRPr lang="en-US" sz="3200" dirty="0">
              <a:latin typeface="Gill Sans MT" panose="020B0502020104020203" pitchFamily="34" charset="0"/>
            </a:endParaRPr>
          </a:p>
        </p:txBody>
      </p:sp>
      <p:sp>
        <p:nvSpPr>
          <p:cNvPr id="4" name="Title 3"/>
          <p:cNvSpPr>
            <a:spLocks noGrp="1"/>
          </p:cNvSpPr>
          <p:nvPr>
            <p:ph type="title"/>
          </p:nvPr>
        </p:nvSpPr>
        <p:spPr>
          <a:xfrm>
            <a:off x="0" y="199636"/>
            <a:ext cx="4901609" cy="1314085"/>
          </a:xfrm>
          <a:solidFill>
            <a:schemeClr val="tx2">
              <a:alpha val="30000"/>
            </a:schemeClr>
          </a:solidFill>
        </p:spPr>
        <p:txBody>
          <a:bodyPr/>
          <a:lstStyle/>
          <a:p>
            <a:r>
              <a:rPr lang="en-US" dirty="0" smtClean="0"/>
              <a:t>COASTAL PROJECT  TYPES</a:t>
            </a:r>
            <a:endParaRPr lang="en-US" dirty="0"/>
          </a:p>
        </p:txBody>
      </p:sp>
      <p:sp>
        <p:nvSpPr>
          <p:cNvPr id="16" name="Rectangle 15"/>
          <p:cNvSpPr/>
          <p:nvPr/>
        </p:nvSpPr>
        <p:spPr>
          <a:xfrm>
            <a:off x="0" y="1759899"/>
            <a:ext cx="8764441" cy="1014984"/>
          </a:xfrm>
          <a:prstGeom prst="rect">
            <a:avLst/>
          </a:prstGeom>
          <a:solidFill>
            <a:schemeClr val="bg2">
              <a:alpha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752" y="1748278"/>
            <a:ext cx="977869" cy="1038225"/>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027" y="3791614"/>
            <a:ext cx="977869" cy="1038225"/>
          </a:xfrm>
          <a:prstGeom prst="rect">
            <a:avLst/>
          </a:prstGeom>
        </p:spPr>
      </p:pic>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8753" y="2769946"/>
            <a:ext cx="977869" cy="1038225"/>
          </a:xfrm>
          <a:prstGeom prst="rect">
            <a:avLst/>
          </a:prstGeom>
        </p:spPr>
      </p:pic>
      <p:sp>
        <p:nvSpPr>
          <p:cNvPr id="24" name="TextBox 23"/>
          <p:cNvSpPr txBox="1"/>
          <p:nvPr/>
        </p:nvSpPr>
        <p:spPr>
          <a:xfrm>
            <a:off x="1826199" y="1968766"/>
            <a:ext cx="6149524" cy="584775"/>
          </a:xfrm>
          <a:prstGeom prst="rect">
            <a:avLst/>
          </a:prstGeom>
          <a:noFill/>
        </p:spPr>
        <p:txBody>
          <a:bodyPr wrap="square" rtlCol="0">
            <a:spAutoFit/>
          </a:bodyPr>
          <a:lstStyle/>
          <a:p>
            <a:r>
              <a:rPr lang="en-US" sz="3200" dirty="0" smtClean="0">
                <a:latin typeface="Gill Sans MT" panose="020B0502020104020203" pitchFamily="34" charset="0"/>
              </a:rPr>
              <a:t>Barrier Island Restoration</a:t>
            </a:r>
            <a:endParaRPr lang="en-US" sz="3200" dirty="0">
              <a:latin typeface="Gill Sans MT" panose="020B0502020104020203" pitchFamily="34" charset="0"/>
            </a:endParaRPr>
          </a:p>
        </p:txBody>
      </p:sp>
      <p:sp>
        <p:nvSpPr>
          <p:cNvPr id="26" name="TextBox 25"/>
          <p:cNvSpPr txBox="1"/>
          <p:nvPr/>
        </p:nvSpPr>
        <p:spPr>
          <a:xfrm>
            <a:off x="1826196" y="4015306"/>
            <a:ext cx="6149524" cy="584775"/>
          </a:xfrm>
          <a:prstGeom prst="rect">
            <a:avLst/>
          </a:prstGeom>
          <a:noFill/>
        </p:spPr>
        <p:txBody>
          <a:bodyPr wrap="square" rtlCol="0">
            <a:spAutoFit/>
          </a:bodyPr>
          <a:lstStyle/>
          <a:p>
            <a:r>
              <a:rPr lang="en-US" sz="3200" dirty="0" smtClean="0">
                <a:latin typeface="Gill Sans MT" panose="020B0502020104020203" pitchFamily="34" charset="0"/>
              </a:rPr>
              <a:t>Wetland Protection</a:t>
            </a:r>
            <a:endParaRPr lang="en-US" sz="3200" dirty="0">
              <a:latin typeface="Gill Sans MT" panose="020B0502020104020203" pitchFamily="34" charset="0"/>
            </a:endParaRPr>
          </a:p>
        </p:txBody>
      </p:sp>
      <p:sp>
        <p:nvSpPr>
          <p:cNvPr id="27" name="TextBox 26"/>
          <p:cNvSpPr txBox="1"/>
          <p:nvPr/>
        </p:nvSpPr>
        <p:spPr>
          <a:xfrm>
            <a:off x="1826199" y="2992036"/>
            <a:ext cx="6149521" cy="584775"/>
          </a:xfrm>
          <a:prstGeom prst="rect">
            <a:avLst/>
          </a:prstGeom>
          <a:noFill/>
        </p:spPr>
        <p:txBody>
          <a:bodyPr wrap="square" rtlCol="0">
            <a:spAutoFit/>
          </a:bodyPr>
          <a:lstStyle/>
          <a:p>
            <a:r>
              <a:rPr lang="en-US" sz="3200" dirty="0" smtClean="0">
                <a:solidFill>
                  <a:schemeClr val="bg2"/>
                </a:solidFill>
                <a:latin typeface="Gill Sans MT" panose="020B0502020104020203" pitchFamily="34" charset="0"/>
              </a:rPr>
              <a:t>Coastal Ridge Restoration</a:t>
            </a:r>
            <a:endParaRPr lang="en-US" sz="3200" dirty="0">
              <a:solidFill>
                <a:schemeClr val="bg2"/>
              </a:solidFill>
              <a:latin typeface="Gill Sans MT" panose="020B0502020104020203" pitchFamily="34" charset="0"/>
            </a:endParaRPr>
          </a:p>
        </p:txBody>
      </p:sp>
      <p:grpSp>
        <p:nvGrpSpPr>
          <p:cNvPr id="30" name="Group 29"/>
          <p:cNvGrpSpPr/>
          <p:nvPr/>
        </p:nvGrpSpPr>
        <p:grpSpPr>
          <a:xfrm>
            <a:off x="8388298" y="3435856"/>
            <a:ext cx="755702" cy="1713359"/>
            <a:chOff x="8388298" y="3435856"/>
            <a:chExt cx="755702" cy="1713359"/>
          </a:xfrm>
        </p:grpSpPr>
        <p:sp>
          <p:nvSpPr>
            <p:cNvPr id="31" name="Flowchart: Delay 30"/>
            <p:cNvSpPr/>
            <p:nvPr/>
          </p:nvSpPr>
          <p:spPr>
            <a:xfrm rot="10800000">
              <a:off x="8388298" y="3435856"/>
              <a:ext cx="755702" cy="1713359"/>
            </a:xfrm>
            <a:prstGeom prst="flowChartDelay">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ontent Placeholder 2"/>
            <p:cNvSpPr txBox="1">
              <a:spLocks/>
            </p:cNvSpPr>
            <p:nvPr/>
          </p:nvSpPr>
          <p:spPr>
            <a:xfrm>
              <a:off x="8518393" y="3435856"/>
              <a:ext cx="625607" cy="1709929"/>
            </a:xfrm>
            <a:prstGeom prst="rect">
              <a:avLst/>
            </a:prstGeom>
            <a:noFill/>
            <a:ln w="6350">
              <a:noFill/>
            </a:ln>
          </p:spPr>
          <p:txBody>
            <a:bodyPr vert="vert270" lIns="91440" tIns="45720" rIns="91440" bIns="45720" numCol="1"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smtClean="0">
                  <a:solidFill>
                    <a:schemeClr val="bg2"/>
                  </a:solidFill>
                </a:rPr>
                <a:t> Coastal Projects</a:t>
              </a:r>
            </a:p>
          </p:txBody>
        </p:sp>
      </p:grpSp>
    </p:spTree>
    <p:extLst>
      <p:ext uri="{BB962C8B-B14F-4D97-AF65-F5344CB8AC3E}">
        <p14:creationId xmlns:p14="http://schemas.microsoft.com/office/powerpoint/2010/main" val="38201759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9144000" cy="6857999"/>
          </a:xfrm>
          <a:prstGeom prst="rect">
            <a:avLst/>
          </a:prstGeom>
          <a:blipFill dpi="0" rotWithShape="1">
            <a:blip r:embed="rId3" cstate="print">
              <a:alphaModFix am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0" y="199636"/>
            <a:ext cx="7375584" cy="1314085"/>
          </a:xfrm>
          <a:solidFill>
            <a:schemeClr val="tx2">
              <a:alpha val="30000"/>
            </a:schemeClr>
          </a:solidFill>
        </p:spPr>
        <p:txBody>
          <a:bodyPr/>
          <a:lstStyle/>
          <a:p>
            <a:r>
              <a:rPr lang="en-US" dirty="0"/>
              <a:t>CHRISTMAS TREE RECYCLING PROJECT</a:t>
            </a:r>
          </a:p>
        </p:txBody>
      </p:sp>
      <p:sp>
        <p:nvSpPr>
          <p:cNvPr id="5" name="Content Placeholder 2"/>
          <p:cNvSpPr txBox="1">
            <a:spLocks/>
          </p:cNvSpPr>
          <p:nvPr/>
        </p:nvSpPr>
        <p:spPr>
          <a:xfrm>
            <a:off x="8764438" y="5146928"/>
            <a:ext cx="379562" cy="1709928"/>
          </a:xfrm>
          <a:prstGeom prst="rect">
            <a:avLst/>
          </a:prstGeom>
          <a:solidFill>
            <a:srgbClr val="E8E5DD"/>
          </a:solidFill>
          <a:ln w="6350">
            <a:solidFill>
              <a:srgbClr val="E8E5DD"/>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bg2"/>
              </a:solidFill>
            </a:endParaRPr>
          </a:p>
        </p:txBody>
      </p:sp>
      <p:sp>
        <p:nvSpPr>
          <p:cNvPr id="6" name="Content Placeholder 2"/>
          <p:cNvSpPr txBox="1">
            <a:spLocks/>
          </p:cNvSpPr>
          <p:nvPr/>
        </p:nvSpPr>
        <p:spPr>
          <a:xfrm>
            <a:off x="8764438" y="2288"/>
            <a:ext cx="379562" cy="1709928"/>
          </a:xfrm>
          <a:prstGeom prst="rect">
            <a:avLst/>
          </a:prstGeom>
          <a:solidFill>
            <a:schemeClr val="tx2"/>
          </a:solidFill>
          <a:ln w="6350">
            <a:solidFill>
              <a:schemeClr val="tx2"/>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bg2"/>
              </a:solidFill>
            </a:endParaRPr>
          </a:p>
        </p:txBody>
      </p:sp>
      <p:sp>
        <p:nvSpPr>
          <p:cNvPr id="7" name="Content Placeholder 2"/>
          <p:cNvSpPr txBox="1">
            <a:spLocks/>
          </p:cNvSpPr>
          <p:nvPr/>
        </p:nvSpPr>
        <p:spPr>
          <a:xfrm>
            <a:off x="8764438" y="1713359"/>
            <a:ext cx="379562" cy="1709928"/>
          </a:xfrm>
          <a:prstGeom prst="rect">
            <a:avLst/>
          </a:prstGeom>
          <a:solidFill>
            <a:srgbClr val="E8E5DD"/>
          </a:solidFill>
          <a:ln w="6350">
            <a:solidFill>
              <a:srgbClr val="E8E5DD"/>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accent6">
                  <a:lumMod val="40000"/>
                  <a:lumOff val="60000"/>
                </a:schemeClr>
              </a:solidFill>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7804" y="271759"/>
            <a:ext cx="1107780" cy="1176154"/>
          </a:xfrm>
          <a:prstGeom prst="rect">
            <a:avLst/>
          </a:prstGeom>
        </p:spPr>
      </p:pic>
      <p:pic>
        <p:nvPicPr>
          <p:cNvPr id="10" name="Picture 9"/>
          <p:cNvPicPr>
            <a:picLocks noChangeAspect="1"/>
          </p:cNvPicPr>
          <p:nvPr/>
        </p:nvPicPr>
        <p:blipFill>
          <a:blip r:embed="rId5"/>
          <a:stretch>
            <a:fillRect/>
          </a:stretch>
        </p:blipFill>
        <p:spPr>
          <a:xfrm>
            <a:off x="325005" y="1695340"/>
            <a:ext cx="4095261" cy="2348255"/>
          </a:xfrm>
          <a:prstGeom prst="rect">
            <a:avLst/>
          </a:prstGeom>
        </p:spPr>
      </p:pic>
      <p:pic>
        <p:nvPicPr>
          <p:cNvPr id="12" name="Picture 11"/>
          <p:cNvPicPr>
            <a:picLocks noChangeAspect="1"/>
          </p:cNvPicPr>
          <p:nvPr/>
        </p:nvPicPr>
        <p:blipFill>
          <a:blip r:embed="rId6"/>
          <a:stretch>
            <a:fillRect/>
          </a:stretch>
        </p:blipFill>
        <p:spPr>
          <a:xfrm>
            <a:off x="325005" y="4118364"/>
            <a:ext cx="4095261" cy="2558016"/>
          </a:xfrm>
          <a:prstGeom prst="rect">
            <a:avLst/>
          </a:prstGeom>
        </p:spPr>
      </p:pic>
      <p:grpSp>
        <p:nvGrpSpPr>
          <p:cNvPr id="13" name="Group 12"/>
          <p:cNvGrpSpPr/>
          <p:nvPr/>
        </p:nvGrpSpPr>
        <p:grpSpPr>
          <a:xfrm>
            <a:off x="5730571" y="2024800"/>
            <a:ext cx="1830104" cy="1828800"/>
            <a:chOff x="5879546" y="1755417"/>
            <a:chExt cx="1830104" cy="1828800"/>
          </a:xfrm>
        </p:grpSpPr>
        <p:sp>
          <p:nvSpPr>
            <p:cNvPr id="14" name="Oval 13"/>
            <p:cNvSpPr>
              <a:spLocks noChangeAspect="1"/>
            </p:cNvSpPr>
            <p:nvPr/>
          </p:nvSpPr>
          <p:spPr>
            <a:xfrm>
              <a:off x="5880850" y="1755417"/>
              <a:ext cx="1828800" cy="1828800"/>
            </a:xfrm>
            <a:prstGeom prst="ellipse">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5879546" y="2138562"/>
              <a:ext cx="1828248" cy="1077218"/>
            </a:xfrm>
            <a:prstGeom prst="rect">
              <a:avLst/>
            </a:prstGeom>
            <a:noFill/>
          </p:spPr>
          <p:txBody>
            <a:bodyPr wrap="square" rtlCol="0">
              <a:spAutoFit/>
            </a:bodyPr>
            <a:lstStyle/>
            <a:p>
              <a:pPr algn="ctr"/>
              <a:r>
                <a:rPr lang="en-US" sz="3200" dirty="0" smtClean="0">
                  <a:solidFill>
                    <a:schemeClr val="tx2"/>
                  </a:solidFill>
                  <a:latin typeface="Gill Sans MT Condensed" panose="020B0506020104020203" pitchFamily="34" charset="0"/>
                </a:rPr>
                <a:t>Operating since 1991</a:t>
              </a:r>
              <a:endParaRPr lang="en-US" sz="3200" dirty="0">
                <a:solidFill>
                  <a:schemeClr val="tx2"/>
                </a:solidFill>
                <a:latin typeface="Gill Sans MT Condensed" panose="020B0506020104020203" pitchFamily="34" charset="0"/>
              </a:endParaRPr>
            </a:p>
          </p:txBody>
        </p:sp>
      </p:grpSp>
      <p:grpSp>
        <p:nvGrpSpPr>
          <p:cNvPr id="16" name="Group 15"/>
          <p:cNvGrpSpPr/>
          <p:nvPr/>
        </p:nvGrpSpPr>
        <p:grpSpPr>
          <a:xfrm>
            <a:off x="5729643" y="4065168"/>
            <a:ext cx="1829176" cy="1828800"/>
            <a:chOff x="5879546" y="1302466"/>
            <a:chExt cx="1829176" cy="1828800"/>
          </a:xfrm>
        </p:grpSpPr>
        <p:sp>
          <p:nvSpPr>
            <p:cNvPr id="17" name="Oval 16"/>
            <p:cNvSpPr>
              <a:spLocks noChangeAspect="1"/>
            </p:cNvSpPr>
            <p:nvPr/>
          </p:nvSpPr>
          <p:spPr>
            <a:xfrm>
              <a:off x="5879922" y="1302466"/>
              <a:ext cx="1828800" cy="1828800"/>
            </a:xfrm>
            <a:prstGeom prst="ellipse">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5879546" y="1670903"/>
              <a:ext cx="1828248" cy="1077218"/>
            </a:xfrm>
            <a:prstGeom prst="rect">
              <a:avLst/>
            </a:prstGeom>
            <a:noFill/>
          </p:spPr>
          <p:txBody>
            <a:bodyPr wrap="square" rtlCol="0">
              <a:spAutoFit/>
            </a:bodyPr>
            <a:lstStyle/>
            <a:p>
              <a:pPr algn="ctr"/>
              <a:r>
                <a:rPr lang="en-US" sz="3200" dirty="0" smtClean="0">
                  <a:solidFill>
                    <a:schemeClr val="tx2"/>
                  </a:solidFill>
                  <a:latin typeface="Gill Sans MT Condensed" panose="020B0506020104020203" pitchFamily="34" charset="0"/>
                </a:rPr>
                <a:t>Reduced erosion rates</a:t>
              </a:r>
              <a:endParaRPr lang="en-US" sz="3200" dirty="0">
                <a:solidFill>
                  <a:schemeClr val="tx2"/>
                </a:solidFill>
                <a:latin typeface="Gill Sans MT Condensed" panose="020B0506020104020203" pitchFamily="34" charset="0"/>
              </a:endParaRPr>
            </a:p>
          </p:txBody>
        </p:sp>
      </p:grpSp>
      <p:grpSp>
        <p:nvGrpSpPr>
          <p:cNvPr id="23" name="Group 22"/>
          <p:cNvGrpSpPr/>
          <p:nvPr/>
        </p:nvGrpSpPr>
        <p:grpSpPr>
          <a:xfrm>
            <a:off x="8388298" y="3435856"/>
            <a:ext cx="755702" cy="1713359"/>
            <a:chOff x="8388298" y="3435856"/>
            <a:chExt cx="755702" cy="1713359"/>
          </a:xfrm>
        </p:grpSpPr>
        <p:sp>
          <p:nvSpPr>
            <p:cNvPr id="24" name="Flowchart: Delay 23"/>
            <p:cNvSpPr/>
            <p:nvPr/>
          </p:nvSpPr>
          <p:spPr>
            <a:xfrm rot="10800000">
              <a:off x="8388298" y="3435856"/>
              <a:ext cx="755702" cy="1713359"/>
            </a:xfrm>
            <a:prstGeom prst="flowChartDelay">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ontent Placeholder 2"/>
            <p:cNvSpPr txBox="1">
              <a:spLocks/>
            </p:cNvSpPr>
            <p:nvPr/>
          </p:nvSpPr>
          <p:spPr>
            <a:xfrm>
              <a:off x="8518393" y="3435856"/>
              <a:ext cx="625607" cy="1709929"/>
            </a:xfrm>
            <a:prstGeom prst="rect">
              <a:avLst/>
            </a:prstGeom>
            <a:noFill/>
            <a:ln w="6350">
              <a:noFill/>
            </a:ln>
          </p:spPr>
          <p:txBody>
            <a:bodyPr vert="vert270" lIns="91440" tIns="45720" rIns="91440" bIns="45720" numCol="1"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smtClean="0">
                  <a:solidFill>
                    <a:schemeClr val="bg2"/>
                  </a:solidFill>
                </a:rPr>
                <a:t> Coastal Projects</a:t>
              </a:r>
            </a:p>
          </p:txBody>
        </p:sp>
      </p:grpSp>
      <p:sp>
        <p:nvSpPr>
          <p:cNvPr id="19" name="TextBox 18"/>
          <p:cNvSpPr txBox="1"/>
          <p:nvPr/>
        </p:nvSpPr>
        <p:spPr>
          <a:xfrm>
            <a:off x="5399429" y="6090828"/>
            <a:ext cx="2488675" cy="553998"/>
          </a:xfrm>
          <a:prstGeom prst="rect">
            <a:avLst/>
          </a:prstGeom>
          <a:solidFill>
            <a:schemeClr val="accent2">
              <a:alpha val="90000"/>
            </a:schemeClr>
          </a:solidFill>
        </p:spPr>
        <p:txBody>
          <a:bodyPr wrap="square" numCol="1" rtlCol="0" anchor="ctr">
            <a:spAutoFit/>
          </a:bodyPr>
          <a:lstStyle/>
          <a:p>
            <a:pPr algn="ctr"/>
            <a:r>
              <a:rPr lang="en-US" sz="3000" dirty="0" smtClean="0">
                <a:solidFill>
                  <a:schemeClr val="bg2"/>
                </a:solidFill>
                <a:latin typeface="Gill Sans MT Condensed" panose="020B0506020104020203" pitchFamily="34" charset="0"/>
              </a:rPr>
              <a:t>4 </a:t>
            </a:r>
            <a:r>
              <a:rPr lang="en-US" sz="3000" dirty="0" err="1" smtClean="0">
                <a:solidFill>
                  <a:schemeClr val="bg2"/>
                </a:solidFill>
                <a:latin typeface="Gill Sans MT Condensed" panose="020B0506020104020203" pitchFamily="34" charset="0"/>
              </a:rPr>
              <a:t>ft</a:t>
            </a:r>
            <a:r>
              <a:rPr lang="en-US" sz="3000" dirty="0" smtClean="0">
                <a:solidFill>
                  <a:schemeClr val="bg2"/>
                </a:solidFill>
                <a:latin typeface="Gill Sans MT Condensed" panose="020B0506020104020203" pitchFamily="34" charset="0"/>
              </a:rPr>
              <a:t>/</a:t>
            </a:r>
            <a:r>
              <a:rPr lang="en-US" sz="3000" dirty="0" err="1" smtClean="0">
                <a:solidFill>
                  <a:schemeClr val="bg2"/>
                </a:solidFill>
                <a:latin typeface="Gill Sans MT Condensed" panose="020B0506020104020203" pitchFamily="34" charset="0"/>
              </a:rPr>
              <a:t>yr</a:t>
            </a:r>
            <a:r>
              <a:rPr lang="en-US" sz="3000" dirty="0" smtClean="0">
                <a:solidFill>
                  <a:schemeClr val="bg2"/>
                </a:solidFill>
                <a:latin typeface="Gill Sans MT Condensed" panose="020B0506020104020203" pitchFamily="34" charset="0"/>
              </a:rPr>
              <a:t> vs. 16 </a:t>
            </a:r>
            <a:r>
              <a:rPr lang="en-US" sz="3000" dirty="0" err="1" smtClean="0">
                <a:solidFill>
                  <a:schemeClr val="bg2"/>
                </a:solidFill>
                <a:latin typeface="Gill Sans MT Condensed" panose="020B0506020104020203" pitchFamily="34" charset="0"/>
              </a:rPr>
              <a:t>ft</a:t>
            </a:r>
            <a:r>
              <a:rPr lang="en-US" sz="3000" dirty="0" smtClean="0">
                <a:solidFill>
                  <a:schemeClr val="bg2"/>
                </a:solidFill>
                <a:latin typeface="Gill Sans MT Condensed" panose="020B0506020104020203" pitchFamily="34" charset="0"/>
              </a:rPr>
              <a:t>/</a:t>
            </a:r>
            <a:r>
              <a:rPr lang="en-US" sz="3000" dirty="0" err="1" smtClean="0">
                <a:solidFill>
                  <a:schemeClr val="bg2"/>
                </a:solidFill>
                <a:latin typeface="Gill Sans MT Condensed" panose="020B0506020104020203" pitchFamily="34" charset="0"/>
              </a:rPr>
              <a:t>yr</a:t>
            </a:r>
            <a:endParaRPr lang="en-US" sz="3000" dirty="0">
              <a:solidFill>
                <a:schemeClr val="bg2"/>
              </a:solidFill>
              <a:latin typeface="Gill Sans MT Condensed" panose="020B0506020104020203" pitchFamily="34" charset="0"/>
            </a:endParaRPr>
          </a:p>
        </p:txBody>
      </p:sp>
    </p:spTree>
    <p:extLst>
      <p:ext uri="{BB962C8B-B14F-4D97-AF65-F5344CB8AC3E}">
        <p14:creationId xmlns:p14="http://schemas.microsoft.com/office/powerpoint/2010/main" val="40690973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7999"/>
          </a:xfrm>
          <a:prstGeom prst="rect">
            <a:avLst/>
          </a:prstGeom>
          <a:blipFill dpi="0" rotWithShape="1">
            <a:blip r:embed="rId2" cstate="print">
              <a:alphaModFix am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2"/>
          <p:cNvSpPr txBox="1">
            <a:spLocks/>
          </p:cNvSpPr>
          <p:nvPr/>
        </p:nvSpPr>
        <p:spPr>
          <a:xfrm>
            <a:off x="8764438" y="1698471"/>
            <a:ext cx="379562" cy="1709928"/>
          </a:xfrm>
          <a:prstGeom prst="rect">
            <a:avLst/>
          </a:prstGeom>
          <a:solidFill>
            <a:srgbClr val="E8E5DD"/>
          </a:solidFill>
          <a:ln w="6350">
            <a:solidFill>
              <a:srgbClr val="E8E5DD"/>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bg2"/>
              </a:solidFill>
            </a:endParaRPr>
          </a:p>
        </p:txBody>
      </p:sp>
      <p:sp>
        <p:nvSpPr>
          <p:cNvPr id="6" name="Content Placeholder 2"/>
          <p:cNvSpPr txBox="1">
            <a:spLocks/>
          </p:cNvSpPr>
          <p:nvPr/>
        </p:nvSpPr>
        <p:spPr>
          <a:xfrm>
            <a:off x="8764438" y="3408399"/>
            <a:ext cx="379562" cy="1709928"/>
          </a:xfrm>
          <a:prstGeom prst="rect">
            <a:avLst/>
          </a:prstGeom>
          <a:solidFill>
            <a:schemeClr val="tx2"/>
          </a:solidFill>
          <a:ln w="6350">
            <a:solidFill>
              <a:schemeClr val="tx2"/>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bg2"/>
              </a:solidFill>
            </a:endParaRPr>
          </a:p>
        </p:txBody>
      </p:sp>
      <p:sp>
        <p:nvSpPr>
          <p:cNvPr id="10" name="Content Placeholder 2"/>
          <p:cNvSpPr txBox="1">
            <a:spLocks/>
          </p:cNvSpPr>
          <p:nvPr/>
        </p:nvSpPr>
        <p:spPr>
          <a:xfrm>
            <a:off x="8764438" y="-11457"/>
            <a:ext cx="379562" cy="1709928"/>
          </a:xfrm>
          <a:prstGeom prst="rect">
            <a:avLst/>
          </a:prstGeom>
          <a:solidFill>
            <a:schemeClr val="tx2"/>
          </a:solidFill>
          <a:ln w="6350">
            <a:solidFill>
              <a:schemeClr val="accent6">
                <a:lumMod val="60000"/>
                <a:lumOff val="40000"/>
              </a:schemeClr>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bg2"/>
              </a:solidFill>
            </a:endParaRPr>
          </a:p>
        </p:txBody>
      </p:sp>
      <p:sp>
        <p:nvSpPr>
          <p:cNvPr id="2" name="Title 1"/>
          <p:cNvSpPr>
            <a:spLocks noGrp="1"/>
          </p:cNvSpPr>
          <p:nvPr>
            <p:ph type="title"/>
          </p:nvPr>
        </p:nvSpPr>
        <p:spPr>
          <a:xfrm>
            <a:off x="2331813" y="2114914"/>
            <a:ext cx="4100812" cy="1314085"/>
          </a:xfrm>
          <a:solidFill>
            <a:srgbClr val="E8E5DD">
              <a:alpha val="30000"/>
            </a:srgbClr>
          </a:solidFill>
        </p:spPr>
        <p:txBody>
          <a:bodyPr anchor="ctr"/>
          <a:lstStyle/>
          <a:p>
            <a:pPr algn="ctr"/>
            <a:r>
              <a:rPr lang="en-US" dirty="0" smtClean="0">
                <a:solidFill>
                  <a:schemeClr val="tx2">
                    <a:lumMod val="75000"/>
                  </a:schemeClr>
                </a:solidFill>
              </a:rPr>
              <a:t>QUESTIONS?</a:t>
            </a:r>
            <a:endParaRPr lang="en-US" dirty="0">
              <a:solidFill>
                <a:schemeClr val="tx2">
                  <a:lumMod val="75000"/>
                </a:schemeClr>
              </a:solidFill>
            </a:endParaRPr>
          </a:p>
        </p:txBody>
      </p:sp>
      <p:sp>
        <p:nvSpPr>
          <p:cNvPr id="11" name="Content Placeholder 2"/>
          <p:cNvSpPr txBox="1">
            <a:spLocks/>
          </p:cNvSpPr>
          <p:nvPr/>
        </p:nvSpPr>
        <p:spPr>
          <a:xfrm>
            <a:off x="8764438" y="5129784"/>
            <a:ext cx="379562" cy="1709928"/>
          </a:xfrm>
          <a:prstGeom prst="rect">
            <a:avLst/>
          </a:prstGeom>
          <a:solidFill>
            <a:srgbClr val="E8E5DD"/>
          </a:solidFill>
          <a:ln w="6350">
            <a:solidFill>
              <a:srgbClr val="E8E5DD"/>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bg2"/>
              </a:solidFill>
            </a:endParaRPr>
          </a:p>
        </p:txBody>
      </p:sp>
      <p:sp>
        <p:nvSpPr>
          <p:cNvPr id="12" name="Content Placeholder 2"/>
          <p:cNvSpPr>
            <a:spLocks noGrp="1"/>
          </p:cNvSpPr>
          <p:nvPr>
            <p:ph idx="1"/>
          </p:nvPr>
        </p:nvSpPr>
        <p:spPr>
          <a:xfrm>
            <a:off x="3610155" y="5543913"/>
            <a:ext cx="1923690" cy="1169895"/>
          </a:xfrm>
          <a:noFill/>
          <a:ln w="6350">
            <a:noFill/>
          </a:ln>
        </p:spPr>
        <p:txBody>
          <a:bodyPr numCol="1" anchor="ctr">
            <a:noAutofit/>
          </a:bodyPr>
          <a:lstStyle/>
          <a:p>
            <a:pPr marL="0" indent="0" algn="ctr">
              <a:buNone/>
            </a:pPr>
            <a:r>
              <a:rPr lang="en-US" sz="2600" dirty="0" smtClean="0">
                <a:solidFill>
                  <a:schemeClr val="tx2"/>
                </a:solidFill>
              </a:rPr>
              <a:t>Thank you!</a:t>
            </a:r>
          </a:p>
        </p:txBody>
      </p:sp>
    </p:spTree>
    <p:extLst>
      <p:ext uri="{BB962C8B-B14F-4D97-AF65-F5344CB8AC3E}">
        <p14:creationId xmlns:p14="http://schemas.microsoft.com/office/powerpoint/2010/main" val="42873437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blipFill dpi="0" rotWithShape="1">
            <a:blip r:embed="rId3" cstate="print">
              <a:alphaModFix am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192023"/>
            <a:ext cx="6477000" cy="1316736"/>
          </a:xfrm>
          <a:solidFill>
            <a:schemeClr val="tx2">
              <a:alpha val="40000"/>
            </a:schemeClr>
          </a:solidFill>
        </p:spPr>
        <p:txBody>
          <a:bodyPr anchor="b"/>
          <a:lstStyle/>
          <a:p>
            <a:r>
              <a:rPr lang="en-US" dirty="0" smtClean="0"/>
              <a:t>TODAY’S QUESTIONS</a:t>
            </a:r>
            <a:endParaRPr lang="en-US" dirty="0"/>
          </a:p>
        </p:txBody>
      </p:sp>
      <p:sp>
        <p:nvSpPr>
          <p:cNvPr id="3" name="Content Placeholder 2"/>
          <p:cNvSpPr>
            <a:spLocks noGrp="1"/>
          </p:cNvSpPr>
          <p:nvPr>
            <p:ph idx="1"/>
          </p:nvPr>
        </p:nvSpPr>
        <p:spPr>
          <a:xfrm>
            <a:off x="914400" y="5576701"/>
            <a:ext cx="7315200" cy="914400"/>
          </a:xfrm>
          <a:solidFill>
            <a:schemeClr val="tx2">
              <a:alpha val="80000"/>
            </a:schemeClr>
          </a:solidFill>
          <a:ln w="38100">
            <a:solidFill>
              <a:srgbClr val="E8E5DD"/>
            </a:solidFill>
          </a:ln>
        </p:spPr>
        <p:txBody>
          <a:bodyPr numCol="1" anchor="ctr">
            <a:normAutofit/>
          </a:bodyPr>
          <a:lstStyle/>
          <a:p>
            <a:pPr marL="0" indent="0" algn="ctr">
              <a:buNone/>
            </a:pPr>
            <a:r>
              <a:rPr lang="en-US" sz="3200" b="1" dirty="0" smtClean="0">
                <a:solidFill>
                  <a:schemeClr val="bg2"/>
                </a:solidFill>
              </a:rPr>
              <a:t>What can we do?</a:t>
            </a:r>
          </a:p>
        </p:txBody>
      </p:sp>
      <p:sp>
        <p:nvSpPr>
          <p:cNvPr id="11" name="Content Placeholder 2"/>
          <p:cNvSpPr txBox="1">
            <a:spLocks/>
          </p:cNvSpPr>
          <p:nvPr/>
        </p:nvSpPr>
        <p:spPr>
          <a:xfrm>
            <a:off x="914400" y="3109339"/>
            <a:ext cx="7315200" cy="914400"/>
          </a:xfrm>
          <a:prstGeom prst="rect">
            <a:avLst/>
          </a:prstGeom>
          <a:solidFill>
            <a:schemeClr val="tx2">
              <a:alpha val="80000"/>
            </a:schemeClr>
          </a:solidFill>
          <a:ln w="38100">
            <a:solidFill>
              <a:srgbClr val="E8E5DD"/>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smtClean="0">
                <a:solidFill>
                  <a:schemeClr val="bg2"/>
                </a:solidFill>
              </a:rPr>
              <a:t>How did the delta form?</a:t>
            </a:r>
          </a:p>
        </p:txBody>
      </p:sp>
      <p:sp>
        <p:nvSpPr>
          <p:cNvPr id="12" name="Content Placeholder 2"/>
          <p:cNvSpPr txBox="1">
            <a:spLocks/>
          </p:cNvSpPr>
          <p:nvPr/>
        </p:nvSpPr>
        <p:spPr>
          <a:xfrm>
            <a:off x="914400" y="4343020"/>
            <a:ext cx="7315200" cy="914400"/>
          </a:xfrm>
          <a:prstGeom prst="rect">
            <a:avLst/>
          </a:prstGeom>
          <a:solidFill>
            <a:schemeClr val="tx2">
              <a:alpha val="80000"/>
            </a:schemeClr>
          </a:solidFill>
          <a:ln w="38100">
            <a:solidFill>
              <a:srgbClr val="E8E5DD"/>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smtClean="0">
                <a:solidFill>
                  <a:schemeClr val="bg2"/>
                </a:solidFill>
              </a:rPr>
              <a:t>What impact did levees have?</a:t>
            </a:r>
          </a:p>
        </p:txBody>
      </p:sp>
      <p:sp>
        <p:nvSpPr>
          <p:cNvPr id="13" name="Content Placeholder 2"/>
          <p:cNvSpPr txBox="1">
            <a:spLocks/>
          </p:cNvSpPr>
          <p:nvPr/>
        </p:nvSpPr>
        <p:spPr>
          <a:xfrm>
            <a:off x="914400" y="1875658"/>
            <a:ext cx="7315200" cy="914400"/>
          </a:xfrm>
          <a:prstGeom prst="rect">
            <a:avLst/>
          </a:prstGeom>
          <a:solidFill>
            <a:schemeClr val="tx2">
              <a:alpha val="80000"/>
            </a:schemeClr>
          </a:solidFill>
          <a:ln w="38100">
            <a:solidFill>
              <a:srgbClr val="E8E5DD"/>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smtClean="0">
                <a:solidFill>
                  <a:schemeClr val="bg2"/>
                </a:solidFill>
              </a:rPr>
              <a:t>Why is Jefferson’s coast important?</a:t>
            </a:r>
          </a:p>
        </p:txBody>
      </p:sp>
    </p:spTree>
    <p:extLst>
      <p:ext uri="{BB962C8B-B14F-4D97-AF65-F5344CB8AC3E}">
        <p14:creationId xmlns:p14="http://schemas.microsoft.com/office/powerpoint/2010/main" val="1996152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blipFill dpi="0" rotWithShape="1">
            <a:blip r:embed="rId3" cstate="print">
              <a:alphaModFix am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192023"/>
            <a:ext cx="5932967" cy="1316736"/>
          </a:xfrm>
          <a:solidFill>
            <a:schemeClr val="tx2">
              <a:alpha val="40000"/>
            </a:schemeClr>
          </a:solidFill>
        </p:spPr>
        <p:txBody>
          <a:bodyPr anchor="b"/>
          <a:lstStyle/>
          <a:p>
            <a:r>
              <a:rPr lang="en-US" dirty="0" smtClean="0"/>
              <a:t>PROBLEM TO SOLVE</a:t>
            </a:r>
            <a:endParaRPr lang="en-US" dirty="0"/>
          </a:p>
        </p:txBody>
      </p:sp>
      <p:sp>
        <p:nvSpPr>
          <p:cNvPr id="4" name="Content Placeholder 3"/>
          <p:cNvSpPr>
            <a:spLocks noGrp="1"/>
          </p:cNvSpPr>
          <p:nvPr>
            <p:ph idx="1"/>
          </p:nvPr>
        </p:nvSpPr>
        <p:spPr>
          <a:xfrm>
            <a:off x="616688" y="2551813"/>
            <a:ext cx="7910623" cy="2913321"/>
          </a:xfrm>
          <a:solidFill>
            <a:schemeClr val="bg1">
              <a:alpha val="60000"/>
            </a:schemeClr>
          </a:solidFill>
        </p:spPr>
        <p:txBody>
          <a:bodyPr anchor="ctr">
            <a:noAutofit/>
          </a:bodyPr>
          <a:lstStyle/>
          <a:p>
            <a:pPr marL="0" indent="0" algn="ctr">
              <a:lnSpc>
                <a:spcPct val="150000"/>
              </a:lnSpc>
              <a:buNone/>
            </a:pPr>
            <a:r>
              <a:rPr lang="en-US" sz="6000" dirty="0" smtClean="0"/>
              <a:t>COASTAL LAND LOSS IN LOUISIANA</a:t>
            </a:r>
            <a:endParaRPr lang="en-US" sz="6000" dirty="0"/>
          </a:p>
        </p:txBody>
      </p:sp>
    </p:spTree>
    <p:extLst>
      <p:ext uri="{BB962C8B-B14F-4D97-AF65-F5344CB8AC3E}">
        <p14:creationId xmlns:p14="http://schemas.microsoft.com/office/powerpoint/2010/main" val="446175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 y="6857"/>
            <a:ext cx="9144000" cy="6857999"/>
          </a:xfrm>
          <a:prstGeom prst="rect">
            <a:avLst/>
          </a:prstGeom>
          <a:blipFill dpi="0" rotWithShape="1">
            <a:blip r:embed="rId3" cstate="print">
              <a:alphaModFix am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8764438" y="5146928"/>
            <a:ext cx="379562" cy="1709928"/>
          </a:xfrm>
          <a:prstGeom prst="rect">
            <a:avLst/>
          </a:prstGeom>
          <a:solidFill>
            <a:srgbClr val="E8E5DD"/>
          </a:solidFill>
          <a:ln w="6350">
            <a:solidFill>
              <a:srgbClr val="E8E5DD"/>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bg2"/>
              </a:solidFill>
            </a:endParaRPr>
          </a:p>
        </p:txBody>
      </p:sp>
      <p:sp>
        <p:nvSpPr>
          <p:cNvPr id="6" name="Content Placeholder 2"/>
          <p:cNvSpPr txBox="1">
            <a:spLocks/>
          </p:cNvSpPr>
          <p:nvPr/>
        </p:nvSpPr>
        <p:spPr>
          <a:xfrm>
            <a:off x="8764438" y="3435857"/>
            <a:ext cx="379562" cy="1709928"/>
          </a:xfrm>
          <a:prstGeom prst="rect">
            <a:avLst/>
          </a:prstGeom>
          <a:solidFill>
            <a:schemeClr val="tx2"/>
          </a:solidFill>
          <a:ln w="6350">
            <a:solidFill>
              <a:schemeClr val="tx2"/>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bg2"/>
              </a:solidFill>
            </a:endParaRPr>
          </a:p>
        </p:txBody>
      </p:sp>
      <p:sp>
        <p:nvSpPr>
          <p:cNvPr id="7" name="Content Placeholder 2"/>
          <p:cNvSpPr txBox="1">
            <a:spLocks/>
          </p:cNvSpPr>
          <p:nvPr/>
        </p:nvSpPr>
        <p:spPr>
          <a:xfrm>
            <a:off x="8764438" y="1713359"/>
            <a:ext cx="379562" cy="1709928"/>
          </a:xfrm>
          <a:prstGeom prst="rect">
            <a:avLst/>
          </a:prstGeom>
          <a:solidFill>
            <a:srgbClr val="E8E5DD"/>
          </a:solidFill>
          <a:ln w="6350">
            <a:solidFill>
              <a:srgbClr val="E8E5DD"/>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accent6">
                  <a:lumMod val="40000"/>
                  <a:lumOff val="60000"/>
                </a:schemeClr>
              </a:solidFill>
            </a:endParaRPr>
          </a:p>
        </p:txBody>
      </p:sp>
      <p:sp>
        <p:nvSpPr>
          <p:cNvPr id="22" name="TextBox 21"/>
          <p:cNvSpPr txBox="1"/>
          <p:nvPr/>
        </p:nvSpPr>
        <p:spPr>
          <a:xfrm>
            <a:off x="861877" y="5758944"/>
            <a:ext cx="1358537" cy="923330"/>
          </a:xfrm>
          <a:prstGeom prst="rect">
            <a:avLst/>
          </a:prstGeom>
          <a:noFill/>
        </p:spPr>
        <p:txBody>
          <a:bodyPr wrap="square" rtlCol="0" anchor="ctr">
            <a:spAutoFit/>
          </a:bodyPr>
          <a:lstStyle/>
          <a:p>
            <a:pPr algn="ctr"/>
            <a:r>
              <a:rPr lang="en-US" sz="5400" dirty="0" smtClean="0">
                <a:latin typeface="Gill Sans MT Condensed" panose="020B0506020104020203" pitchFamily="34" charset="0"/>
              </a:rPr>
              <a:t>1960</a:t>
            </a:r>
          </a:p>
        </p:txBody>
      </p:sp>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53" y="1752864"/>
            <a:ext cx="2965069" cy="4009582"/>
          </a:xfrm>
          <a:prstGeom prst="rect">
            <a:avLst/>
          </a:prstGeom>
        </p:spPr>
      </p:pic>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5191" y="1752864"/>
            <a:ext cx="2965069" cy="4009582"/>
          </a:xfrm>
          <a:prstGeom prst="rect">
            <a:avLst/>
          </a:prstGeom>
        </p:spPr>
      </p:pic>
      <p:sp>
        <p:nvSpPr>
          <p:cNvPr id="34" name="TextBox 33"/>
          <p:cNvSpPr txBox="1"/>
          <p:nvPr/>
        </p:nvSpPr>
        <p:spPr>
          <a:xfrm>
            <a:off x="6548456" y="5755443"/>
            <a:ext cx="1358537" cy="923330"/>
          </a:xfrm>
          <a:prstGeom prst="rect">
            <a:avLst/>
          </a:prstGeom>
          <a:noFill/>
        </p:spPr>
        <p:txBody>
          <a:bodyPr wrap="square" rtlCol="0" anchor="ctr">
            <a:spAutoFit/>
          </a:bodyPr>
          <a:lstStyle/>
          <a:p>
            <a:pPr algn="ctr"/>
            <a:r>
              <a:rPr lang="en-US" sz="5400" dirty="0" smtClean="0">
                <a:latin typeface="Gill Sans MT Condensed" panose="020B0506020104020203" pitchFamily="34" charset="0"/>
              </a:rPr>
              <a:t>2017</a:t>
            </a:r>
          </a:p>
        </p:txBody>
      </p:sp>
      <p:sp>
        <p:nvSpPr>
          <p:cNvPr id="35" name="Oval 34"/>
          <p:cNvSpPr/>
          <p:nvPr/>
        </p:nvSpPr>
        <p:spPr>
          <a:xfrm>
            <a:off x="2653219" y="1925961"/>
            <a:ext cx="3457999" cy="3429592"/>
          </a:xfrm>
          <a:prstGeom prst="ellips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3080739" y="3034034"/>
            <a:ext cx="2602958" cy="2031325"/>
          </a:xfrm>
          <a:prstGeom prst="rect">
            <a:avLst/>
          </a:prstGeom>
          <a:noFill/>
        </p:spPr>
        <p:txBody>
          <a:bodyPr wrap="square" rtlCol="0" anchor="ctr">
            <a:spAutoFit/>
          </a:bodyPr>
          <a:lstStyle/>
          <a:p>
            <a:pPr algn="ctr"/>
            <a:endParaRPr lang="en-US" dirty="0" smtClean="0"/>
          </a:p>
          <a:p>
            <a:pPr algn="ctr"/>
            <a:r>
              <a:rPr lang="en-US" sz="5400" dirty="0" smtClean="0">
                <a:solidFill>
                  <a:schemeClr val="bg1"/>
                </a:solidFill>
                <a:latin typeface="Gill Sans MT Condensed" panose="020B0506020104020203" pitchFamily="34" charset="0"/>
              </a:rPr>
              <a:t>Land Loss in 57 years</a:t>
            </a:r>
          </a:p>
        </p:txBody>
      </p:sp>
      <p:sp>
        <p:nvSpPr>
          <p:cNvPr id="37" name="Rectangle 36"/>
          <p:cNvSpPr/>
          <p:nvPr/>
        </p:nvSpPr>
        <p:spPr>
          <a:xfrm>
            <a:off x="2714714" y="1574020"/>
            <a:ext cx="3457998" cy="2246769"/>
          </a:xfrm>
          <a:prstGeom prst="rect">
            <a:avLst/>
          </a:prstGeom>
          <a:noFill/>
        </p:spPr>
        <p:txBody>
          <a:bodyPr wrap="none" lIns="91440" tIns="45720" rIns="91440" bIns="45720">
            <a:spAutoFit/>
          </a:bodyPr>
          <a:lstStyle/>
          <a:p>
            <a:pPr algn="ctr"/>
            <a:r>
              <a:rPr lang="en-US" sz="14000" b="1" cap="none" spc="0" dirty="0" smtClean="0">
                <a:ln w="28575">
                  <a:solidFill>
                    <a:schemeClr val="accent2">
                      <a:alpha val="75000"/>
                    </a:schemeClr>
                  </a:solidFill>
                  <a:prstDash val="solid"/>
                </a:ln>
                <a:solidFill>
                  <a:schemeClr val="bg2"/>
                </a:solidFill>
                <a:effectLst/>
                <a:latin typeface="Gill Sans MT" panose="020B0502020104020203" pitchFamily="34" charset="0"/>
              </a:rPr>
              <a:t>30%</a:t>
            </a:r>
            <a:endParaRPr lang="en-US" sz="14000" b="1" cap="none" spc="0" dirty="0">
              <a:ln w="28575">
                <a:solidFill>
                  <a:schemeClr val="accent2">
                    <a:alpha val="75000"/>
                  </a:schemeClr>
                </a:solidFill>
                <a:prstDash val="solid"/>
              </a:ln>
              <a:solidFill>
                <a:schemeClr val="bg2"/>
              </a:solidFill>
              <a:effectLst/>
              <a:latin typeface="Gill Sans MT" panose="020B0502020104020203" pitchFamily="34" charset="0"/>
            </a:endParaRPr>
          </a:p>
        </p:txBody>
      </p:sp>
      <p:sp>
        <p:nvSpPr>
          <p:cNvPr id="4" name="Title 3"/>
          <p:cNvSpPr>
            <a:spLocks noGrp="1"/>
          </p:cNvSpPr>
          <p:nvPr>
            <p:ph type="title"/>
          </p:nvPr>
        </p:nvSpPr>
        <p:spPr>
          <a:xfrm>
            <a:off x="0" y="199636"/>
            <a:ext cx="6548456" cy="1314085"/>
          </a:xfrm>
          <a:solidFill>
            <a:schemeClr val="tx2">
              <a:alpha val="30000"/>
            </a:schemeClr>
          </a:solidFill>
        </p:spPr>
        <p:txBody>
          <a:bodyPr/>
          <a:lstStyle/>
          <a:p>
            <a:r>
              <a:rPr lang="en-US" dirty="0"/>
              <a:t>HISTORIC LAND LOSS</a:t>
            </a:r>
          </a:p>
        </p:txBody>
      </p:sp>
      <p:grpSp>
        <p:nvGrpSpPr>
          <p:cNvPr id="20" name="Group 19"/>
          <p:cNvGrpSpPr/>
          <p:nvPr/>
        </p:nvGrpSpPr>
        <p:grpSpPr>
          <a:xfrm>
            <a:off x="8379672" y="-6128"/>
            <a:ext cx="764328" cy="1713360"/>
            <a:chOff x="8388298" y="3435856"/>
            <a:chExt cx="764328" cy="1713360"/>
          </a:xfrm>
        </p:grpSpPr>
        <p:sp>
          <p:nvSpPr>
            <p:cNvPr id="21" name="Flowchart: Delay 20"/>
            <p:cNvSpPr/>
            <p:nvPr/>
          </p:nvSpPr>
          <p:spPr>
            <a:xfrm rot="10800000">
              <a:off x="8388298" y="3435856"/>
              <a:ext cx="755702" cy="1713359"/>
            </a:xfrm>
            <a:prstGeom prst="flowChartDelay">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
            <p:cNvSpPr txBox="1">
              <a:spLocks/>
            </p:cNvSpPr>
            <p:nvPr/>
          </p:nvSpPr>
          <p:spPr>
            <a:xfrm>
              <a:off x="8518393" y="3441984"/>
              <a:ext cx="634233" cy="1707232"/>
            </a:xfrm>
            <a:prstGeom prst="rect">
              <a:avLst/>
            </a:prstGeom>
            <a:noFill/>
            <a:ln w="6350">
              <a:noFill/>
            </a:ln>
          </p:spPr>
          <p:txBody>
            <a:bodyPr vert="vert270" lIns="91440" tIns="45720" rIns="91440" bIns="45720" numCol="1"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smtClean="0">
                  <a:solidFill>
                    <a:schemeClr val="bg2"/>
                  </a:solidFill>
                </a:rPr>
                <a:t> Coastal Overview</a:t>
              </a:r>
            </a:p>
          </p:txBody>
        </p:sp>
      </p:grpSp>
    </p:spTree>
    <p:extLst>
      <p:ext uri="{BB962C8B-B14F-4D97-AF65-F5344CB8AC3E}">
        <p14:creationId xmlns:p14="http://schemas.microsoft.com/office/powerpoint/2010/main" val="14842896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 y="6857"/>
            <a:ext cx="9144000" cy="6857999"/>
          </a:xfrm>
          <a:prstGeom prst="rect">
            <a:avLst/>
          </a:prstGeom>
          <a:blipFill dpi="0" rotWithShape="1">
            <a:blip r:embed="rId3" cstate="print">
              <a:alphaModFix am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2"/>
          <p:cNvSpPr txBox="1">
            <a:spLocks/>
          </p:cNvSpPr>
          <p:nvPr/>
        </p:nvSpPr>
        <p:spPr>
          <a:xfrm>
            <a:off x="8764438" y="5146928"/>
            <a:ext cx="379562" cy="1709928"/>
          </a:xfrm>
          <a:prstGeom prst="rect">
            <a:avLst/>
          </a:prstGeom>
          <a:solidFill>
            <a:srgbClr val="E8E5DD"/>
          </a:solidFill>
          <a:ln w="6350">
            <a:solidFill>
              <a:srgbClr val="E8E5DD"/>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bg2"/>
              </a:solidFill>
            </a:endParaRPr>
          </a:p>
        </p:txBody>
      </p:sp>
      <p:sp>
        <p:nvSpPr>
          <p:cNvPr id="6" name="Content Placeholder 2"/>
          <p:cNvSpPr txBox="1">
            <a:spLocks/>
          </p:cNvSpPr>
          <p:nvPr/>
        </p:nvSpPr>
        <p:spPr>
          <a:xfrm>
            <a:off x="8764438" y="3435857"/>
            <a:ext cx="379562" cy="1709928"/>
          </a:xfrm>
          <a:prstGeom prst="rect">
            <a:avLst/>
          </a:prstGeom>
          <a:solidFill>
            <a:schemeClr val="tx2"/>
          </a:solidFill>
          <a:ln w="6350">
            <a:solidFill>
              <a:schemeClr val="tx2"/>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bg2"/>
              </a:solidFill>
            </a:endParaRPr>
          </a:p>
        </p:txBody>
      </p:sp>
      <p:sp>
        <p:nvSpPr>
          <p:cNvPr id="7" name="Content Placeholder 2"/>
          <p:cNvSpPr txBox="1">
            <a:spLocks/>
          </p:cNvSpPr>
          <p:nvPr/>
        </p:nvSpPr>
        <p:spPr>
          <a:xfrm>
            <a:off x="8764438" y="1713359"/>
            <a:ext cx="379562" cy="1709928"/>
          </a:xfrm>
          <a:prstGeom prst="rect">
            <a:avLst/>
          </a:prstGeom>
          <a:solidFill>
            <a:srgbClr val="E8E5DD"/>
          </a:solidFill>
          <a:ln w="6350">
            <a:solidFill>
              <a:srgbClr val="E8E5DD"/>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accent6">
                  <a:lumMod val="40000"/>
                  <a:lumOff val="60000"/>
                </a:schemeClr>
              </a:solidFill>
            </a:endParaRPr>
          </a:p>
        </p:txBody>
      </p:sp>
      <p:sp>
        <p:nvSpPr>
          <p:cNvPr id="16" name="TextBox 15"/>
          <p:cNvSpPr txBox="1"/>
          <p:nvPr/>
        </p:nvSpPr>
        <p:spPr>
          <a:xfrm>
            <a:off x="509545" y="5973697"/>
            <a:ext cx="2552891" cy="800219"/>
          </a:xfrm>
          <a:prstGeom prst="rect">
            <a:avLst/>
          </a:prstGeom>
          <a:noFill/>
        </p:spPr>
        <p:txBody>
          <a:bodyPr wrap="square" rtlCol="0" anchor="ctr">
            <a:spAutoFit/>
          </a:bodyPr>
          <a:lstStyle/>
          <a:p>
            <a:pPr algn="ctr"/>
            <a:endParaRPr lang="en-US" dirty="0" smtClean="0"/>
          </a:p>
          <a:p>
            <a:pPr algn="ctr"/>
            <a:r>
              <a:rPr lang="en-US" sz="2800" dirty="0" smtClean="0">
                <a:latin typeface="Gill Sans MT Condensed" panose="020B0506020104020203" pitchFamily="34" charset="0"/>
              </a:rPr>
              <a:t>WITHOUT PLAN</a:t>
            </a:r>
          </a:p>
        </p:txBody>
      </p:sp>
      <p:sp>
        <p:nvSpPr>
          <p:cNvPr id="18" name="TextBox 17"/>
          <p:cNvSpPr txBox="1"/>
          <p:nvPr/>
        </p:nvSpPr>
        <p:spPr>
          <a:xfrm>
            <a:off x="1106723" y="5593823"/>
            <a:ext cx="1358537" cy="861774"/>
          </a:xfrm>
          <a:prstGeom prst="rect">
            <a:avLst/>
          </a:prstGeom>
          <a:noFill/>
        </p:spPr>
        <p:txBody>
          <a:bodyPr wrap="square" rtlCol="0" anchor="ctr">
            <a:spAutoFit/>
          </a:bodyPr>
          <a:lstStyle/>
          <a:p>
            <a:pPr algn="ctr"/>
            <a:endParaRPr lang="en-US" dirty="0" smtClean="0"/>
          </a:p>
          <a:p>
            <a:pPr algn="ctr"/>
            <a:r>
              <a:rPr lang="en-US" sz="3200" dirty="0" smtClean="0">
                <a:latin typeface="Gill Sans MT Condensed" panose="020B0506020104020203" pitchFamily="34" charset="0"/>
              </a:rPr>
              <a:t>2067</a:t>
            </a:r>
          </a:p>
        </p:txBody>
      </p:sp>
      <p:sp>
        <p:nvSpPr>
          <p:cNvPr id="19" name="Rectangle 18"/>
          <p:cNvSpPr/>
          <p:nvPr/>
        </p:nvSpPr>
        <p:spPr>
          <a:xfrm>
            <a:off x="3565677" y="1038515"/>
            <a:ext cx="4818245" cy="2246769"/>
          </a:xfrm>
          <a:prstGeom prst="rect">
            <a:avLst/>
          </a:prstGeom>
          <a:noFill/>
        </p:spPr>
        <p:txBody>
          <a:bodyPr wrap="square" lIns="91440" tIns="45720" rIns="91440" bIns="45720">
            <a:spAutoFit/>
          </a:bodyPr>
          <a:lstStyle/>
          <a:p>
            <a:pPr algn="ctr"/>
            <a:r>
              <a:rPr lang="en-US" sz="14000" b="1" cap="none" spc="0" dirty="0" smtClean="0">
                <a:ln w="38100">
                  <a:solidFill>
                    <a:schemeClr val="accent2">
                      <a:alpha val="75000"/>
                    </a:schemeClr>
                  </a:solidFill>
                  <a:prstDash val="solid"/>
                </a:ln>
                <a:solidFill>
                  <a:schemeClr val="bg2"/>
                </a:solidFill>
                <a:effectLst/>
                <a:latin typeface="Gill Sans MT" panose="020B0502020104020203" pitchFamily="34" charset="0"/>
              </a:rPr>
              <a:t>112</a:t>
            </a:r>
            <a:endParaRPr lang="en-US" sz="4000" b="1" cap="none" spc="0" dirty="0">
              <a:ln w="38100">
                <a:solidFill>
                  <a:schemeClr val="accent2">
                    <a:alpha val="75000"/>
                  </a:schemeClr>
                </a:solidFill>
                <a:prstDash val="solid"/>
              </a:ln>
              <a:solidFill>
                <a:schemeClr val="bg2"/>
              </a:solidFill>
              <a:effectLst/>
              <a:latin typeface="Gill Sans MT" panose="020B0502020104020203" pitchFamily="34" charset="0"/>
            </a:endParaRPr>
          </a:p>
        </p:txBody>
      </p:sp>
      <p:sp>
        <p:nvSpPr>
          <p:cNvPr id="20" name="Rectangle 19"/>
          <p:cNvSpPr/>
          <p:nvPr/>
        </p:nvSpPr>
        <p:spPr>
          <a:xfrm>
            <a:off x="3565675" y="3323499"/>
            <a:ext cx="4818247" cy="2246769"/>
          </a:xfrm>
          <a:prstGeom prst="rect">
            <a:avLst/>
          </a:prstGeom>
          <a:noFill/>
        </p:spPr>
        <p:txBody>
          <a:bodyPr wrap="square" lIns="91440" tIns="45720" rIns="91440" bIns="45720">
            <a:spAutoFit/>
          </a:bodyPr>
          <a:lstStyle/>
          <a:p>
            <a:pPr algn="ctr"/>
            <a:r>
              <a:rPr lang="en-US" sz="14000" b="1" dirty="0" smtClean="0">
                <a:ln w="38100">
                  <a:solidFill>
                    <a:schemeClr val="accent2">
                      <a:alpha val="75000"/>
                    </a:schemeClr>
                  </a:solidFill>
                  <a:prstDash val="solid"/>
                </a:ln>
                <a:solidFill>
                  <a:schemeClr val="bg2"/>
                </a:solidFill>
                <a:latin typeface="Gill Sans MT" panose="020B0502020104020203" pitchFamily="34" charset="0"/>
              </a:rPr>
              <a:t>42</a:t>
            </a:r>
            <a:r>
              <a:rPr lang="en-US" sz="14000" b="1" cap="none" spc="0" dirty="0" smtClean="0">
                <a:ln w="38100">
                  <a:solidFill>
                    <a:schemeClr val="accent2">
                      <a:alpha val="75000"/>
                    </a:schemeClr>
                  </a:solidFill>
                  <a:prstDash val="solid"/>
                </a:ln>
                <a:solidFill>
                  <a:schemeClr val="bg2"/>
                </a:solidFill>
                <a:effectLst/>
                <a:latin typeface="Gill Sans MT" panose="020B0502020104020203" pitchFamily="34" charset="0"/>
              </a:rPr>
              <a:t>%</a:t>
            </a:r>
            <a:endParaRPr lang="en-US" sz="14000" b="1" cap="none" spc="0" dirty="0">
              <a:ln w="38100">
                <a:solidFill>
                  <a:schemeClr val="accent2">
                    <a:alpha val="75000"/>
                  </a:schemeClr>
                </a:solidFill>
                <a:prstDash val="solid"/>
              </a:ln>
              <a:solidFill>
                <a:schemeClr val="bg2"/>
              </a:solidFill>
              <a:effectLst/>
              <a:latin typeface="Gill Sans MT" panose="020B0502020104020203" pitchFamily="34" charset="0"/>
            </a:endParaRPr>
          </a:p>
        </p:txBody>
      </p:sp>
      <p:sp>
        <p:nvSpPr>
          <p:cNvPr id="21" name="TextBox 20"/>
          <p:cNvSpPr txBox="1"/>
          <p:nvPr/>
        </p:nvSpPr>
        <p:spPr>
          <a:xfrm>
            <a:off x="4689559" y="4876312"/>
            <a:ext cx="2858007" cy="1200329"/>
          </a:xfrm>
          <a:prstGeom prst="rect">
            <a:avLst/>
          </a:prstGeom>
          <a:noFill/>
        </p:spPr>
        <p:txBody>
          <a:bodyPr wrap="square" rtlCol="0" anchor="ctr">
            <a:spAutoFit/>
          </a:bodyPr>
          <a:lstStyle/>
          <a:p>
            <a:pPr algn="ctr"/>
            <a:endParaRPr lang="en-US" dirty="0" smtClean="0"/>
          </a:p>
          <a:p>
            <a:pPr algn="ctr"/>
            <a:r>
              <a:rPr lang="en-US" sz="5400" dirty="0" smtClean="0">
                <a:solidFill>
                  <a:schemeClr val="accent2"/>
                </a:solidFill>
                <a:latin typeface="Gill Sans MT Condensed" panose="020B0506020104020203" pitchFamily="34" charset="0"/>
              </a:rPr>
              <a:t>in 50 years</a:t>
            </a:r>
          </a:p>
        </p:txBody>
      </p:sp>
      <p:sp>
        <p:nvSpPr>
          <p:cNvPr id="24" name="Rectangle 23"/>
          <p:cNvSpPr/>
          <p:nvPr/>
        </p:nvSpPr>
        <p:spPr>
          <a:xfrm>
            <a:off x="3565677" y="2746676"/>
            <a:ext cx="4818245" cy="707886"/>
          </a:xfrm>
          <a:prstGeom prst="rect">
            <a:avLst/>
          </a:prstGeom>
          <a:noFill/>
        </p:spPr>
        <p:txBody>
          <a:bodyPr wrap="square" lIns="91440" tIns="45720" rIns="91440" bIns="45720">
            <a:spAutoFit/>
          </a:bodyPr>
          <a:lstStyle/>
          <a:p>
            <a:pPr algn="ctr"/>
            <a:r>
              <a:rPr lang="en-US" sz="4000" b="1" dirty="0" smtClean="0">
                <a:ln w="31750">
                  <a:solidFill>
                    <a:schemeClr val="accent2">
                      <a:alpha val="75000"/>
                    </a:schemeClr>
                  </a:solidFill>
                  <a:prstDash val="solid"/>
                </a:ln>
                <a:solidFill>
                  <a:schemeClr val="bg2"/>
                </a:solidFill>
                <a:latin typeface="Gill Sans MT" panose="020B0502020104020203" pitchFamily="34" charset="0"/>
              </a:rPr>
              <a:t>SQUARE MILES</a:t>
            </a:r>
            <a:endParaRPr lang="en-US" sz="4000" b="1" cap="none" spc="0" dirty="0">
              <a:ln w="31750">
                <a:solidFill>
                  <a:schemeClr val="accent2">
                    <a:alpha val="75000"/>
                  </a:schemeClr>
                </a:solidFill>
                <a:prstDash val="solid"/>
              </a:ln>
              <a:solidFill>
                <a:schemeClr val="bg2"/>
              </a:solidFill>
              <a:effectLst/>
              <a:latin typeface="Gill Sans MT" panose="020B0502020104020203" pitchFamily="34" charset="0"/>
            </a:endParaRPr>
          </a:p>
        </p:txBody>
      </p:sp>
      <p:sp>
        <p:nvSpPr>
          <p:cNvPr id="25" name="TextBox 24"/>
          <p:cNvSpPr txBox="1"/>
          <p:nvPr/>
        </p:nvSpPr>
        <p:spPr>
          <a:xfrm>
            <a:off x="4689559" y="2788136"/>
            <a:ext cx="2858007" cy="1200329"/>
          </a:xfrm>
          <a:prstGeom prst="rect">
            <a:avLst/>
          </a:prstGeom>
          <a:noFill/>
        </p:spPr>
        <p:txBody>
          <a:bodyPr wrap="square" rtlCol="0" anchor="ctr">
            <a:spAutoFit/>
          </a:bodyPr>
          <a:lstStyle/>
          <a:p>
            <a:pPr algn="ctr"/>
            <a:endParaRPr lang="en-US" dirty="0" smtClean="0"/>
          </a:p>
          <a:p>
            <a:pPr algn="ctr"/>
            <a:r>
              <a:rPr lang="en-US" sz="5400" dirty="0" smtClean="0">
                <a:solidFill>
                  <a:schemeClr val="accent2"/>
                </a:solidFill>
                <a:latin typeface="Gill Sans MT Condensed" panose="020B0506020104020203" pitchFamily="34" charset="0"/>
              </a:rPr>
              <a:t>or</a:t>
            </a:r>
          </a:p>
        </p:txBody>
      </p:sp>
      <p:sp>
        <p:nvSpPr>
          <p:cNvPr id="4" name="Title 3"/>
          <p:cNvSpPr>
            <a:spLocks noGrp="1"/>
          </p:cNvSpPr>
          <p:nvPr>
            <p:ph type="title"/>
          </p:nvPr>
        </p:nvSpPr>
        <p:spPr>
          <a:xfrm>
            <a:off x="0" y="199636"/>
            <a:ext cx="6353666" cy="1314085"/>
          </a:xfrm>
          <a:solidFill>
            <a:schemeClr val="tx2">
              <a:alpha val="30000"/>
            </a:schemeClr>
          </a:solidFill>
        </p:spPr>
        <p:txBody>
          <a:bodyPr/>
          <a:lstStyle/>
          <a:p>
            <a:r>
              <a:rPr lang="en-US" dirty="0"/>
              <a:t>FUTURE LAND </a:t>
            </a:r>
            <a:r>
              <a:rPr lang="en-US" dirty="0" smtClean="0"/>
              <a:t>LOSS: NO PLAN</a:t>
            </a:r>
            <a:endParaRPr lang="en-US" dirty="0"/>
          </a:p>
        </p:txBody>
      </p:sp>
      <p:pic>
        <p:nvPicPr>
          <p:cNvPr id="27" name="Picture 26"/>
          <p:cNvPicPr>
            <a:picLocks noChangeAspect="1"/>
          </p:cNvPicPr>
          <p:nvPr/>
        </p:nvPicPr>
        <p:blipFill rotWithShape="1">
          <a:blip r:embed="rId4">
            <a:extLst>
              <a:ext uri="{28A0092B-C50C-407E-A947-70E740481C1C}">
                <a14:useLocalDpi xmlns:a14="http://schemas.microsoft.com/office/drawing/2010/main" val="0"/>
              </a:ext>
            </a:extLst>
          </a:blip>
          <a:srcRect l="4856" r="3713"/>
          <a:stretch/>
        </p:blipFill>
        <p:spPr>
          <a:xfrm>
            <a:off x="259083" y="1639486"/>
            <a:ext cx="2926080" cy="4352921"/>
          </a:xfrm>
          <a:prstGeom prst="rect">
            <a:avLst/>
          </a:prstGeom>
        </p:spPr>
      </p:pic>
      <p:sp>
        <p:nvSpPr>
          <p:cNvPr id="9" name="TextBox 8"/>
          <p:cNvSpPr txBox="1"/>
          <p:nvPr/>
        </p:nvSpPr>
        <p:spPr>
          <a:xfrm>
            <a:off x="3218678" y="6148735"/>
            <a:ext cx="5456238" cy="553998"/>
          </a:xfrm>
          <a:prstGeom prst="rect">
            <a:avLst/>
          </a:prstGeom>
          <a:solidFill>
            <a:schemeClr val="accent2">
              <a:alpha val="75000"/>
            </a:schemeClr>
          </a:solidFill>
        </p:spPr>
        <p:txBody>
          <a:bodyPr wrap="square" rtlCol="0">
            <a:spAutoFit/>
          </a:bodyPr>
          <a:lstStyle/>
          <a:p>
            <a:pPr algn="ctr"/>
            <a:r>
              <a:rPr lang="en-US" sz="3000" dirty="0" smtClean="0">
                <a:solidFill>
                  <a:schemeClr val="bg2"/>
                </a:solidFill>
                <a:latin typeface="Gill Sans MT Condensed" panose="020B0506020104020203" pitchFamily="34" charset="0"/>
              </a:rPr>
              <a:t>Equivalent to Boston falling into the Atlantic</a:t>
            </a:r>
            <a:endParaRPr lang="en-US" sz="3000" dirty="0">
              <a:solidFill>
                <a:schemeClr val="bg2"/>
              </a:solidFill>
              <a:latin typeface="Gill Sans MT Condensed" panose="020B0506020104020203" pitchFamily="34" charset="0"/>
            </a:endParaRPr>
          </a:p>
        </p:txBody>
      </p:sp>
      <p:grpSp>
        <p:nvGrpSpPr>
          <p:cNvPr id="29" name="Group 28"/>
          <p:cNvGrpSpPr/>
          <p:nvPr/>
        </p:nvGrpSpPr>
        <p:grpSpPr>
          <a:xfrm>
            <a:off x="8379672" y="-6128"/>
            <a:ext cx="764328" cy="1713360"/>
            <a:chOff x="8388298" y="3435856"/>
            <a:chExt cx="764328" cy="1713360"/>
          </a:xfrm>
        </p:grpSpPr>
        <p:sp>
          <p:nvSpPr>
            <p:cNvPr id="30" name="Flowchart: Delay 29"/>
            <p:cNvSpPr/>
            <p:nvPr/>
          </p:nvSpPr>
          <p:spPr>
            <a:xfrm rot="10800000">
              <a:off x="8388298" y="3435856"/>
              <a:ext cx="755702" cy="1713359"/>
            </a:xfrm>
            <a:prstGeom prst="flowChartDelay">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tent Placeholder 2"/>
            <p:cNvSpPr txBox="1">
              <a:spLocks/>
            </p:cNvSpPr>
            <p:nvPr/>
          </p:nvSpPr>
          <p:spPr>
            <a:xfrm>
              <a:off x="8518393" y="3441984"/>
              <a:ext cx="634233" cy="1707232"/>
            </a:xfrm>
            <a:prstGeom prst="rect">
              <a:avLst/>
            </a:prstGeom>
            <a:noFill/>
            <a:ln w="6350">
              <a:noFill/>
            </a:ln>
          </p:spPr>
          <p:txBody>
            <a:bodyPr vert="vert270" lIns="91440" tIns="45720" rIns="91440" bIns="45720" numCol="1"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smtClean="0">
                  <a:solidFill>
                    <a:schemeClr val="bg2"/>
                  </a:solidFill>
                </a:rPr>
                <a:t> Coastal Overview</a:t>
              </a:r>
            </a:p>
          </p:txBody>
        </p:sp>
      </p:grpSp>
    </p:spTree>
    <p:extLst>
      <p:ext uri="{BB962C8B-B14F-4D97-AF65-F5344CB8AC3E}">
        <p14:creationId xmlns:p14="http://schemas.microsoft.com/office/powerpoint/2010/main" val="19848335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 y="-5713"/>
            <a:ext cx="9144000" cy="6857999"/>
          </a:xfrm>
          <a:prstGeom prst="rect">
            <a:avLst/>
          </a:prstGeom>
          <a:blipFill dpi="0" rotWithShape="1">
            <a:blip r:embed="rId3" cstate="print">
              <a:alphaModFix am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7141" r="1427"/>
          <a:stretch/>
        </p:blipFill>
        <p:spPr>
          <a:xfrm>
            <a:off x="262884" y="1639485"/>
            <a:ext cx="2926080" cy="4352921"/>
          </a:xfrm>
          <a:prstGeom prst="rect">
            <a:avLst/>
          </a:prstGeom>
        </p:spPr>
      </p:pic>
      <p:sp>
        <p:nvSpPr>
          <p:cNvPr id="5" name="Content Placeholder 2"/>
          <p:cNvSpPr txBox="1">
            <a:spLocks/>
          </p:cNvSpPr>
          <p:nvPr/>
        </p:nvSpPr>
        <p:spPr>
          <a:xfrm>
            <a:off x="8764438" y="5146928"/>
            <a:ext cx="379562" cy="1709928"/>
          </a:xfrm>
          <a:prstGeom prst="rect">
            <a:avLst/>
          </a:prstGeom>
          <a:solidFill>
            <a:srgbClr val="E8E5DD"/>
          </a:solidFill>
          <a:ln w="6350">
            <a:solidFill>
              <a:srgbClr val="E8E5DD"/>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bg2"/>
              </a:solidFill>
            </a:endParaRPr>
          </a:p>
        </p:txBody>
      </p:sp>
      <p:sp>
        <p:nvSpPr>
          <p:cNvPr id="6" name="Content Placeholder 2"/>
          <p:cNvSpPr txBox="1">
            <a:spLocks/>
          </p:cNvSpPr>
          <p:nvPr/>
        </p:nvSpPr>
        <p:spPr>
          <a:xfrm>
            <a:off x="8764438" y="3435857"/>
            <a:ext cx="379562" cy="1709928"/>
          </a:xfrm>
          <a:prstGeom prst="rect">
            <a:avLst/>
          </a:prstGeom>
          <a:solidFill>
            <a:schemeClr val="tx2"/>
          </a:solidFill>
          <a:ln w="6350">
            <a:solidFill>
              <a:schemeClr val="tx2"/>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bg2"/>
              </a:solidFill>
            </a:endParaRPr>
          </a:p>
        </p:txBody>
      </p:sp>
      <p:sp>
        <p:nvSpPr>
          <p:cNvPr id="7" name="Content Placeholder 2"/>
          <p:cNvSpPr txBox="1">
            <a:spLocks/>
          </p:cNvSpPr>
          <p:nvPr/>
        </p:nvSpPr>
        <p:spPr>
          <a:xfrm>
            <a:off x="8764438" y="1713359"/>
            <a:ext cx="379562" cy="1709928"/>
          </a:xfrm>
          <a:prstGeom prst="rect">
            <a:avLst/>
          </a:prstGeom>
          <a:solidFill>
            <a:srgbClr val="E8E5DD"/>
          </a:solidFill>
          <a:ln w="6350">
            <a:solidFill>
              <a:srgbClr val="E8E5DD"/>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accent6">
                  <a:lumMod val="40000"/>
                  <a:lumOff val="60000"/>
                </a:schemeClr>
              </a:solidFill>
            </a:endParaRPr>
          </a:p>
        </p:txBody>
      </p:sp>
      <p:sp>
        <p:nvSpPr>
          <p:cNvPr id="29" name="TextBox 28"/>
          <p:cNvSpPr txBox="1"/>
          <p:nvPr/>
        </p:nvSpPr>
        <p:spPr>
          <a:xfrm>
            <a:off x="3970291" y="3994534"/>
            <a:ext cx="4477831" cy="2862322"/>
          </a:xfrm>
          <a:prstGeom prst="rect">
            <a:avLst/>
          </a:prstGeom>
          <a:noFill/>
        </p:spPr>
        <p:txBody>
          <a:bodyPr wrap="square" rtlCol="0" anchor="ctr">
            <a:spAutoFit/>
          </a:bodyPr>
          <a:lstStyle/>
          <a:p>
            <a:pPr algn="ctr"/>
            <a:endParaRPr lang="en-US" dirty="0" smtClean="0"/>
          </a:p>
          <a:p>
            <a:pPr algn="ctr"/>
            <a:r>
              <a:rPr lang="en-US" sz="5400" dirty="0" smtClean="0">
                <a:solidFill>
                  <a:schemeClr val="accent2"/>
                </a:solidFill>
                <a:latin typeface="Gill Sans MT Condensed" panose="020B0506020104020203" pitchFamily="34" charset="0"/>
              </a:rPr>
              <a:t>gained or maintained with 2017 COASTAL PLAN</a:t>
            </a:r>
          </a:p>
        </p:txBody>
      </p:sp>
      <p:sp>
        <p:nvSpPr>
          <p:cNvPr id="30" name="Rectangle 29"/>
          <p:cNvSpPr/>
          <p:nvPr/>
        </p:nvSpPr>
        <p:spPr>
          <a:xfrm>
            <a:off x="3874563" y="3132655"/>
            <a:ext cx="4818245" cy="707886"/>
          </a:xfrm>
          <a:prstGeom prst="rect">
            <a:avLst/>
          </a:prstGeom>
          <a:noFill/>
        </p:spPr>
        <p:txBody>
          <a:bodyPr wrap="square" lIns="91440" tIns="45720" rIns="91440" bIns="45720">
            <a:spAutoFit/>
          </a:bodyPr>
          <a:lstStyle/>
          <a:p>
            <a:pPr algn="ctr"/>
            <a:r>
              <a:rPr lang="en-US" sz="4000" b="1" dirty="0" smtClean="0">
                <a:ln w="31750">
                  <a:solidFill>
                    <a:schemeClr val="accent2">
                      <a:alpha val="75000"/>
                    </a:schemeClr>
                  </a:solidFill>
                  <a:prstDash val="solid"/>
                </a:ln>
                <a:solidFill>
                  <a:schemeClr val="bg2"/>
                </a:solidFill>
                <a:latin typeface="Gill Sans MT" panose="020B0502020104020203" pitchFamily="34" charset="0"/>
              </a:rPr>
              <a:t>SQUARE MILES</a:t>
            </a:r>
            <a:endParaRPr lang="en-US" sz="4000" b="1" cap="none" spc="0" dirty="0">
              <a:ln w="31750">
                <a:solidFill>
                  <a:schemeClr val="accent2">
                    <a:alpha val="75000"/>
                  </a:schemeClr>
                </a:solidFill>
                <a:prstDash val="solid"/>
              </a:ln>
              <a:solidFill>
                <a:schemeClr val="bg2"/>
              </a:solidFill>
              <a:effectLst/>
              <a:latin typeface="Gill Sans MT" panose="020B0502020104020203" pitchFamily="34" charset="0"/>
            </a:endParaRPr>
          </a:p>
        </p:txBody>
      </p:sp>
      <p:sp>
        <p:nvSpPr>
          <p:cNvPr id="31" name="Rectangle 30"/>
          <p:cNvSpPr/>
          <p:nvPr/>
        </p:nvSpPr>
        <p:spPr>
          <a:xfrm>
            <a:off x="3802934" y="1312483"/>
            <a:ext cx="4818245" cy="2246769"/>
          </a:xfrm>
          <a:prstGeom prst="rect">
            <a:avLst/>
          </a:prstGeom>
          <a:noFill/>
        </p:spPr>
        <p:txBody>
          <a:bodyPr wrap="square" lIns="91440" tIns="45720" rIns="91440" bIns="45720">
            <a:spAutoFit/>
          </a:bodyPr>
          <a:lstStyle/>
          <a:p>
            <a:pPr algn="ctr"/>
            <a:r>
              <a:rPr lang="en-US" sz="14000" b="1" dirty="0" smtClean="0">
                <a:ln w="38100">
                  <a:solidFill>
                    <a:schemeClr val="accent2">
                      <a:alpha val="75000"/>
                    </a:schemeClr>
                  </a:solidFill>
                  <a:prstDash val="solid"/>
                </a:ln>
                <a:solidFill>
                  <a:schemeClr val="bg2"/>
                </a:solidFill>
                <a:latin typeface="Gill Sans MT" panose="020B0502020104020203" pitchFamily="34" charset="0"/>
              </a:rPr>
              <a:t>89</a:t>
            </a:r>
            <a:endParaRPr lang="en-US" sz="4000" b="1" cap="none" spc="0" dirty="0">
              <a:ln w="38100">
                <a:solidFill>
                  <a:schemeClr val="accent2">
                    <a:alpha val="75000"/>
                  </a:schemeClr>
                </a:solidFill>
                <a:prstDash val="solid"/>
              </a:ln>
              <a:solidFill>
                <a:schemeClr val="bg2"/>
              </a:solidFill>
              <a:effectLst/>
              <a:latin typeface="Gill Sans MT" panose="020B0502020104020203" pitchFamily="34" charset="0"/>
            </a:endParaRPr>
          </a:p>
        </p:txBody>
      </p:sp>
      <p:sp>
        <p:nvSpPr>
          <p:cNvPr id="33" name="TextBox 32"/>
          <p:cNvSpPr txBox="1"/>
          <p:nvPr/>
        </p:nvSpPr>
        <p:spPr>
          <a:xfrm>
            <a:off x="509545" y="5973697"/>
            <a:ext cx="2552891" cy="800219"/>
          </a:xfrm>
          <a:prstGeom prst="rect">
            <a:avLst/>
          </a:prstGeom>
          <a:noFill/>
        </p:spPr>
        <p:txBody>
          <a:bodyPr wrap="square" rtlCol="0" anchor="ctr">
            <a:spAutoFit/>
          </a:bodyPr>
          <a:lstStyle/>
          <a:p>
            <a:pPr algn="ctr"/>
            <a:endParaRPr lang="en-US" dirty="0" smtClean="0"/>
          </a:p>
          <a:p>
            <a:pPr algn="ctr"/>
            <a:r>
              <a:rPr lang="en-US" sz="2800" dirty="0" smtClean="0">
                <a:latin typeface="Gill Sans MT Condensed" panose="020B0506020104020203" pitchFamily="34" charset="0"/>
              </a:rPr>
              <a:t>WITH PLAN</a:t>
            </a:r>
          </a:p>
        </p:txBody>
      </p:sp>
      <p:sp>
        <p:nvSpPr>
          <p:cNvPr id="34" name="TextBox 33"/>
          <p:cNvSpPr txBox="1"/>
          <p:nvPr/>
        </p:nvSpPr>
        <p:spPr>
          <a:xfrm>
            <a:off x="1106723" y="5593823"/>
            <a:ext cx="1358537" cy="861774"/>
          </a:xfrm>
          <a:prstGeom prst="rect">
            <a:avLst/>
          </a:prstGeom>
          <a:noFill/>
        </p:spPr>
        <p:txBody>
          <a:bodyPr wrap="square" rtlCol="0" anchor="ctr">
            <a:spAutoFit/>
          </a:bodyPr>
          <a:lstStyle/>
          <a:p>
            <a:pPr algn="ctr"/>
            <a:endParaRPr lang="en-US" dirty="0" smtClean="0"/>
          </a:p>
          <a:p>
            <a:pPr algn="ctr"/>
            <a:r>
              <a:rPr lang="en-US" sz="3200" dirty="0" smtClean="0">
                <a:latin typeface="Gill Sans MT Condensed" panose="020B0506020104020203" pitchFamily="34" charset="0"/>
              </a:rPr>
              <a:t>2067</a:t>
            </a:r>
          </a:p>
        </p:txBody>
      </p:sp>
      <p:sp>
        <p:nvSpPr>
          <p:cNvPr id="4" name="Title 3"/>
          <p:cNvSpPr>
            <a:spLocks noGrp="1"/>
          </p:cNvSpPr>
          <p:nvPr>
            <p:ph type="title"/>
          </p:nvPr>
        </p:nvSpPr>
        <p:spPr>
          <a:xfrm>
            <a:off x="0" y="199636"/>
            <a:ext cx="6174557" cy="1314085"/>
          </a:xfrm>
          <a:solidFill>
            <a:schemeClr val="tx2">
              <a:alpha val="30000"/>
            </a:schemeClr>
          </a:solidFill>
        </p:spPr>
        <p:txBody>
          <a:bodyPr/>
          <a:lstStyle/>
          <a:p>
            <a:r>
              <a:rPr lang="en-US" dirty="0"/>
              <a:t>FUTURE </a:t>
            </a:r>
            <a:r>
              <a:rPr lang="en-US" dirty="0" smtClean="0"/>
              <a:t>WITH PLAN</a:t>
            </a:r>
            <a:endParaRPr lang="en-US" dirty="0"/>
          </a:p>
        </p:txBody>
      </p:sp>
      <p:grpSp>
        <p:nvGrpSpPr>
          <p:cNvPr id="19" name="Group 18"/>
          <p:cNvGrpSpPr/>
          <p:nvPr/>
        </p:nvGrpSpPr>
        <p:grpSpPr>
          <a:xfrm>
            <a:off x="8379672" y="-6128"/>
            <a:ext cx="764328" cy="1713360"/>
            <a:chOff x="8388298" y="3435856"/>
            <a:chExt cx="764328" cy="1713360"/>
          </a:xfrm>
        </p:grpSpPr>
        <p:sp>
          <p:nvSpPr>
            <p:cNvPr id="20" name="Flowchart: Delay 19"/>
            <p:cNvSpPr/>
            <p:nvPr/>
          </p:nvSpPr>
          <p:spPr>
            <a:xfrm rot="10800000">
              <a:off x="8388298" y="3435856"/>
              <a:ext cx="755702" cy="1713359"/>
            </a:xfrm>
            <a:prstGeom prst="flowChartDelay">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
            <p:cNvSpPr txBox="1">
              <a:spLocks/>
            </p:cNvSpPr>
            <p:nvPr/>
          </p:nvSpPr>
          <p:spPr>
            <a:xfrm>
              <a:off x="8518393" y="3441984"/>
              <a:ext cx="634233" cy="1707232"/>
            </a:xfrm>
            <a:prstGeom prst="rect">
              <a:avLst/>
            </a:prstGeom>
            <a:noFill/>
            <a:ln w="6350">
              <a:noFill/>
            </a:ln>
          </p:spPr>
          <p:txBody>
            <a:bodyPr vert="vert270" lIns="91440" tIns="45720" rIns="91440" bIns="45720" numCol="1"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smtClean="0">
                  <a:solidFill>
                    <a:schemeClr val="bg2"/>
                  </a:solidFill>
                </a:rPr>
                <a:t> Coastal Overview</a:t>
              </a:r>
            </a:p>
          </p:txBody>
        </p:sp>
      </p:grpSp>
    </p:spTree>
    <p:extLst>
      <p:ext uri="{BB962C8B-B14F-4D97-AF65-F5344CB8AC3E}">
        <p14:creationId xmlns:p14="http://schemas.microsoft.com/office/powerpoint/2010/main" val="30515851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7999"/>
          </a:xfrm>
          <a:prstGeom prst="rect">
            <a:avLst/>
          </a:prstGeom>
          <a:blipFill dpi="0" rotWithShape="1">
            <a:blip r:embed="rId3" cstate="print">
              <a:alphaModFix am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t="9966" b="35795"/>
          <a:stretch/>
        </p:blipFill>
        <p:spPr>
          <a:xfrm>
            <a:off x="60046" y="4783136"/>
            <a:ext cx="2651760" cy="1920240"/>
          </a:xfrm>
          <a:prstGeom prst="rect">
            <a:avLst/>
          </a:prstGeom>
        </p:spPr>
      </p:pic>
      <p:sp>
        <p:nvSpPr>
          <p:cNvPr id="13" name="Content Placeholder 2"/>
          <p:cNvSpPr txBox="1">
            <a:spLocks/>
          </p:cNvSpPr>
          <p:nvPr/>
        </p:nvSpPr>
        <p:spPr>
          <a:xfrm>
            <a:off x="67437" y="4785438"/>
            <a:ext cx="2651760" cy="1923692"/>
          </a:xfrm>
          <a:prstGeom prst="rect">
            <a:avLst/>
          </a:prstGeom>
          <a:solidFill>
            <a:schemeClr val="tx2">
              <a:alpha val="50000"/>
            </a:schemeClr>
          </a:solidFill>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b="1" dirty="0">
                <a:solidFill>
                  <a:schemeClr val="bg2"/>
                </a:solidFill>
                <a:latin typeface="Gill Sans MT" panose="020B0502020104020203" pitchFamily="34" charset="0"/>
              </a:rPr>
              <a:t>FISHERIES</a:t>
            </a:r>
          </a:p>
        </p:txBody>
      </p:sp>
      <p:sp>
        <p:nvSpPr>
          <p:cNvPr id="8" name="Content Placeholder 2"/>
          <p:cNvSpPr txBox="1">
            <a:spLocks/>
          </p:cNvSpPr>
          <p:nvPr/>
        </p:nvSpPr>
        <p:spPr>
          <a:xfrm>
            <a:off x="2800078" y="1862228"/>
            <a:ext cx="3154680" cy="1920240"/>
          </a:xfrm>
          <a:prstGeom prst="rect">
            <a:avLst/>
          </a:prstGeom>
          <a:blipFill dpi="0" rotWithShape="1">
            <a:blip r:embed="rId5" cstate="print">
              <a:extLst>
                <a:ext uri="{28A0092B-C50C-407E-A947-70E740481C1C}">
                  <a14:useLocalDpi xmlns:a14="http://schemas.microsoft.com/office/drawing/2010/main" val="0"/>
                </a:ext>
              </a:extLst>
            </a:blip>
            <a:srcRect/>
            <a:stretch>
              <a:fillRect l="-15751" t="-9951" r="-5988" b="-13859"/>
            </a:stretch>
          </a:blipFill>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3200" b="1" dirty="0">
              <a:solidFill>
                <a:schemeClr val="bg2"/>
              </a:solidFill>
            </a:endParaRPr>
          </a:p>
        </p:txBody>
      </p:sp>
      <p:sp>
        <p:nvSpPr>
          <p:cNvPr id="10" name="Content Placeholder 2"/>
          <p:cNvSpPr txBox="1">
            <a:spLocks/>
          </p:cNvSpPr>
          <p:nvPr/>
        </p:nvSpPr>
        <p:spPr>
          <a:xfrm>
            <a:off x="2802950" y="1862228"/>
            <a:ext cx="3154680" cy="1920240"/>
          </a:xfrm>
          <a:prstGeom prst="rect">
            <a:avLst/>
          </a:prstGeom>
          <a:solidFill>
            <a:schemeClr val="tx2">
              <a:alpha val="50000"/>
            </a:schemeClr>
          </a:solidFill>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000" b="1" dirty="0" smtClean="0">
                <a:solidFill>
                  <a:schemeClr val="bg2"/>
                </a:solidFill>
                <a:latin typeface="Gill Sans MT" panose="020B0502020104020203" pitchFamily="34" charset="0"/>
              </a:rPr>
              <a:t>RECREATION</a:t>
            </a:r>
          </a:p>
        </p:txBody>
      </p:sp>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16780" r="21066"/>
          <a:stretch/>
        </p:blipFill>
        <p:spPr>
          <a:xfrm>
            <a:off x="67437" y="1862228"/>
            <a:ext cx="2651760" cy="2833675"/>
          </a:xfrm>
          <a:prstGeom prst="rect">
            <a:avLst/>
          </a:prstGeom>
        </p:spPr>
      </p:pic>
      <p:sp>
        <p:nvSpPr>
          <p:cNvPr id="11" name="Content Placeholder 2"/>
          <p:cNvSpPr txBox="1">
            <a:spLocks/>
          </p:cNvSpPr>
          <p:nvPr/>
        </p:nvSpPr>
        <p:spPr>
          <a:xfrm>
            <a:off x="70788" y="1862228"/>
            <a:ext cx="2651760" cy="2831373"/>
          </a:xfrm>
          <a:prstGeom prst="rect">
            <a:avLst/>
          </a:prstGeom>
          <a:solidFill>
            <a:schemeClr val="tx2">
              <a:alpha val="50000"/>
            </a:schemeClr>
          </a:solidFill>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000" b="1" dirty="0" smtClean="0">
                <a:solidFill>
                  <a:schemeClr val="bg2"/>
                </a:solidFill>
              </a:rPr>
              <a:t>WILDLIFE</a:t>
            </a:r>
          </a:p>
        </p:txBody>
      </p:sp>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t="2" b="39870"/>
          <a:stretch/>
        </p:blipFill>
        <p:spPr>
          <a:xfrm>
            <a:off x="6045241" y="1862228"/>
            <a:ext cx="2651760" cy="2834640"/>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t="17968" b="21851"/>
          <a:stretch/>
        </p:blipFill>
        <p:spPr>
          <a:xfrm>
            <a:off x="2800078" y="3873908"/>
            <a:ext cx="3154680" cy="2834640"/>
          </a:xfrm>
          <a:prstGeom prst="rect">
            <a:avLst/>
          </a:prstGeom>
        </p:spPr>
      </p:pic>
      <p:sp>
        <p:nvSpPr>
          <p:cNvPr id="5" name="Content Placeholder 2"/>
          <p:cNvSpPr txBox="1">
            <a:spLocks/>
          </p:cNvSpPr>
          <p:nvPr/>
        </p:nvSpPr>
        <p:spPr>
          <a:xfrm>
            <a:off x="8764438" y="5146928"/>
            <a:ext cx="379562" cy="1709928"/>
          </a:xfrm>
          <a:prstGeom prst="rect">
            <a:avLst/>
          </a:prstGeom>
          <a:solidFill>
            <a:srgbClr val="E8E5DD"/>
          </a:solidFill>
          <a:ln w="6350">
            <a:solidFill>
              <a:srgbClr val="E8E5DD"/>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bg2"/>
              </a:solidFill>
            </a:endParaRPr>
          </a:p>
        </p:txBody>
      </p:sp>
      <p:sp>
        <p:nvSpPr>
          <p:cNvPr id="6" name="Content Placeholder 2"/>
          <p:cNvSpPr txBox="1">
            <a:spLocks/>
          </p:cNvSpPr>
          <p:nvPr/>
        </p:nvSpPr>
        <p:spPr>
          <a:xfrm>
            <a:off x="8764438" y="3435857"/>
            <a:ext cx="379562" cy="1709928"/>
          </a:xfrm>
          <a:prstGeom prst="rect">
            <a:avLst/>
          </a:prstGeom>
          <a:solidFill>
            <a:schemeClr val="tx2"/>
          </a:solidFill>
          <a:ln w="6350">
            <a:solidFill>
              <a:schemeClr val="tx2"/>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bg2"/>
              </a:solidFill>
            </a:endParaRPr>
          </a:p>
        </p:txBody>
      </p:sp>
      <p:sp>
        <p:nvSpPr>
          <p:cNvPr id="7" name="Content Placeholder 2"/>
          <p:cNvSpPr txBox="1">
            <a:spLocks/>
          </p:cNvSpPr>
          <p:nvPr/>
        </p:nvSpPr>
        <p:spPr>
          <a:xfrm>
            <a:off x="8764438" y="1713359"/>
            <a:ext cx="379562" cy="1709928"/>
          </a:xfrm>
          <a:prstGeom prst="rect">
            <a:avLst/>
          </a:prstGeom>
          <a:solidFill>
            <a:srgbClr val="E8E5DD"/>
          </a:solidFill>
          <a:ln w="6350">
            <a:solidFill>
              <a:srgbClr val="E8E5DD"/>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accent6">
                  <a:lumMod val="40000"/>
                  <a:lumOff val="60000"/>
                </a:schemeClr>
              </a:solidFill>
            </a:endParaRPr>
          </a:p>
        </p:txBody>
      </p:sp>
      <p:sp>
        <p:nvSpPr>
          <p:cNvPr id="12" name="Content Placeholder 2"/>
          <p:cNvSpPr txBox="1">
            <a:spLocks/>
          </p:cNvSpPr>
          <p:nvPr/>
        </p:nvSpPr>
        <p:spPr>
          <a:xfrm>
            <a:off x="6042369" y="1864687"/>
            <a:ext cx="2651760" cy="2831373"/>
          </a:xfrm>
          <a:prstGeom prst="rect">
            <a:avLst/>
          </a:prstGeom>
          <a:solidFill>
            <a:schemeClr val="tx2">
              <a:alpha val="50000"/>
            </a:schemeClr>
          </a:solidFill>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b="1" dirty="0">
                <a:solidFill>
                  <a:schemeClr val="bg2"/>
                </a:solidFill>
                <a:latin typeface="Gill Sans MT" panose="020B0502020104020203" pitchFamily="34" charset="0"/>
              </a:rPr>
              <a:t>JOBS AND INDUSTRY</a:t>
            </a:r>
          </a:p>
        </p:txBody>
      </p:sp>
      <p:sp>
        <p:nvSpPr>
          <p:cNvPr id="14" name="Content Placeholder 2"/>
          <p:cNvSpPr txBox="1">
            <a:spLocks/>
          </p:cNvSpPr>
          <p:nvPr/>
        </p:nvSpPr>
        <p:spPr>
          <a:xfrm>
            <a:off x="2803907" y="3871605"/>
            <a:ext cx="3154680" cy="2834640"/>
          </a:xfrm>
          <a:prstGeom prst="rect">
            <a:avLst/>
          </a:prstGeom>
          <a:solidFill>
            <a:schemeClr val="tx2">
              <a:alpha val="50000"/>
            </a:schemeClr>
          </a:solidFill>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3000" b="1" dirty="0" smtClean="0">
              <a:solidFill>
                <a:schemeClr val="bg2"/>
              </a:solidFill>
              <a:latin typeface="Gill Sans MT" panose="020B0502020104020203" pitchFamily="34" charset="0"/>
            </a:endParaRPr>
          </a:p>
          <a:p>
            <a:pPr marL="0" indent="0" algn="ctr">
              <a:buNone/>
            </a:pPr>
            <a:r>
              <a:rPr lang="en-US" sz="3000" b="1" dirty="0" smtClean="0">
                <a:solidFill>
                  <a:schemeClr val="bg2"/>
                </a:solidFill>
                <a:latin typeface="Gill Sans MT" panose="020B0502020104020203" pitchFamily="34" charset="0"/>
              </a:rPr>
              <a:t>COMMUNITIES </a:t>
            </a:r>
            <a:r>
              <a:rPr lang="en-US" sz="3000" b="1" dirty="0">
                <a:solidFill>
                  <a:schemeClr val="bg2"/>
                </a:solidFill>
                <a:latin typeface="Gill Sans MT" panose="020B0502020104020203" pitchFamily="34" charset="0"/>
              </a:rPr>
              <a:t>AND CULTURE</a:t>
            </a:r>
          </a:p>
          <a:p>
            <a:pPr marL="0" indent="0" algn="ctr">
              <a:buFont typeface="Arial" panose="020B0604020202020204" pitchFamily="34" charset="0"/>
              <a:buNone/>
            </a:pPr>
            <a:endParaRPr lang="en-US" sz="3200" b="1" dirty="0" smtClean="0">
              <a:solidFill>
                <a:schemeClr val="bg2"/>
              </a:solidFill>
              <a:latin typeface="Gill Sans MT" panose="020B0502020104020203" pitchFamily="34" charset="0"/>
            </a:endParaRPr>
          </a:p>
        </p:txBody>
      </p:sp>
      <p:sp>
        <p:nvSpPr>
          <p:cNvPr id="15" name="Content Placeholder 2"/>
          <p:cNvSpPr txBox="1">
            <a:spLocks/>
          </p:cNvSpPr>
          <p:nvPr/>
        </p:nvSpPr>
        <p:spPr>
          <a:xfrm>
            <a:off x="6038805" y="4787164"/>
            <a:ext cx="2651760" cy="1920240"/>
          </a:xfrm>
          <a:prstGeom prst="rect">
            <a:avLst/>
          </a:prstGeom>
          <a:blipFill dpi="0" rotWithShape="1">
            <a:blip r:embed="rId9" cstate="print">
              <a:extLst>
                <a:ext uri="{BEBA8EAE-BF5A-486C-A8C5-ECC9F3942E4B}">
                  <a14:imgProps xmlns:a14="http://schemas.microsoft.com/office/drawing/2010/main">
                    <a14:imgLayer r:embed="rId10">
                      <a14:imgEffect>
                        <a14:colorTemperature colorTemp="7300"/>
                      </a14:imgEffect>
                      <a14:imgEffect>
                        <a14:saturation sat="200000"/>
                      </a14:imgEffect>
                    </a14:imgLayer>
                  </a14:imgProps>
                </a:ext>
                <a:ext uri="{28A0092B-C50C-407E-A947-70E740481C1C}">
                  <a14:useLocalDpi xmlns:a14="http://schemas.microsoft.com/office/drawing/2010/main" val="0"/>
                </a:ext>
              </a:extLst>
            </a:blip>
            <a:srcRect/>
            <a:stretch>
              <a:fillRect l="-32897" t="-7661" r="-6157" b="-9345"/>
            </a:stretch>
          </a:blipFill>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b="1" dirty="0" smtClean="0">
              <a:solidFill>
                <a:schemeClr val="bg2"/>
              </a:solidFill>
            </a:endParaRPr>
          </a:p>
        </p:txBody>
      </p:sp>
      <p:sp>
        <p:nvSpPr>
          <p:cNvPr id="16" name="Content Placeholder 2"/>
          <p:cNvSpPr txBox="1">
            <a:spLocks/>
          </p:cNvSpPr>
          <p:nvPr/>
        </p:nvSpPr>
        <p:spPr>
          <a:xfrm>
            <a:off x="6043030" y="4784868"/>
            <a:ext cx="2651760" cy="1922536"/>
          </a:xfrm>
          <a:prstGeom prst="rect">
            <a:avLst/>
          </a:prstGeom>
          <a:solidFill>
            <a:schemeClr val="tx2">
              <a:alpha val="50000"/>
            </a:schemeClr>
          </a:solidFill>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000" b="1" dirty="0" smtClean="0">
                <a:solidFill>
                  <a:schemeClr val="bg2"/>
                </a:solidFill>
                <a:latin typeface="Gill Sans MT" panose="020B0502020104020203" pitchFamily="34" charset="0"/>
              </a:rPr>
              <a:t>CRITICAL ECOSYSTEM</a:t>
            </a:r>
          </a:p>
        </p:txBody>
      </p:sp>
      <p:sp>
        <p:nvSpPr>
          <p:cNvPr id="19" name="Title 1"/>
          <p:cNvSpPr txBox="1">
            <a:spLocks noGrp="1"/>
          </p:cNvSpPr>
          <p:nvPr>
            <p:ph type="title"/>
          </p:nvPr>
        </p:nvSpPr>
        <p:spPr>
          <a:xfrm>
            <a:off x="-1" y="193897"/>
            <a:ext cx="6320589" cy="1325563"/>
          </a:xfrm>
          <a:prstGeom prst="rect">
            <a:avLst/>
          </a:prstGeom>
          <a:solidFill>
            <a:schemeClr val="tx2">
              <a:alpha val="30000"/>
            </a:schemeClr>
          </a:solidFill>
        </p:spPr>
        <p:txBody>
          <a:bodyPr vert="horz" lIns="91440" tIns="45720" rIns="91440" bIns="45720" rtlCol="0" anchor="b">
            <a:noAutofit/>
          </a:bodyPr>
          <a:lstStyle>
            <a:lvl1pPr algn="l" defTabSz="914400" rtl="0" eaLnBrk="1" latinLnBrk="0" hangingPunct="1">
              <a:lnSpc>
                <a:spcPct val="90000"/>
              </a:lnSpc>
              <a:spcBef>
                <a:spcPct val="0"/>
              </a:spcBef>
              <a:buNone/>
              <a:defRPr sz="5400" b="1" kern="1200">
                <a:solidFill>
                  <a:schemeClr val="tx1"/>
                </a:solidFill>
                <a:latin typeface="Gill Sans MT" panose="020B0502020104020203" pitchFamily="34" charset="0"/>
                <a:ea typeface="+mj-ea"/>
                <a:cs typeface="+mj-cs"/>
              </a:defRPr>
            </a:lvl1pPr>
          </a:lstStyle>
          <a:p>
            <a:r>
              <a:rPr lang="en-US" sz="4400" dirty="0" smtClean="0">
                <a:solidFill>
                  <a:schemeClr val="bg2"/>
                </a:solidFill>
              </a:rPr>
              <a:t>WHY IS JEFFERSON’S </a:t>
            </a:r>
            <a:br>
              <a:rPr lang="en-US" sz="4400" dirty="0" smtClean="0">
                <a:solidFill>
                  <a:schemeClr val="bg2"/>
                </a:solidFill>
              </a:rPr>
            </a:br>
            <a:r>
              <a:rPr lang="en-US" sz="4400" dirty="0" smtClean="0">
                <a:solidFill>
                  <a:schemeClr val="bg2"/>
                </a:solidFill>
              </a:rPr>
              <a:t>COAST IMPORTANT?</a:t>
            </a:r>
            <a:endParaRPr lang="en-US" sz="4400" dirty="0">
              <a:solidFill>
                <a:schemeClr val="bg2"/>
              </a:solidFill>
            </a:endParaRPr>
          </a:p>
        </p:txBody>
      </p:sp>
      <p:grpSp>
        <p:nvGrpSpPr>
          <p:cNvPr id="23" name="Group 22"/>
          <p:cNvGrpSpPr/>
          <p:nvPr/>
        </p:nvGrpSpPr>
        <p:grpSpPr>
          <a:xfrm>
            <a:off x="8379672" y="-6128"/>
            <a:ext cx="764328" cy="1713360"/>
            <a:chOff x="8388298" y="3435856"/>
            <a:chExt cx="764328" cy="1713360"/>
          </a:xfrm>
        </p:grpSpPr>
        <p:sp>
          <p:nvSpPr>
            <p:cNvPr id="24" name="Flowchart: Delay 23"/>
            <p:cNvSpPr/>
            <p:nvPr/>
          </p:nvSpPr>
          <p:spPr>
            <a:xfrm rot="10800000">
              <a:off x="8388298" y="3435856"/>
              <a:ext cx="755702" cy="1713359"/>
            </a:xfrm>
            <a:prstGeom prst="flowChartDelay">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ontent Placeholder 2"/>
            <p:cNvSpPr txBox="1">
              <a:spLocks/>
            </p:cNvSpPr>
            <p:nvPr/>
          </p:nvSpPr>
          <p:spPr>
            <a:xfrm>
              <a:off x="8518393" y="3441984"/>
              <a:ext cx="634233" cy="1707232"/>
            </a:xfrm>
            <a:prstGeom prst="rect">
              <a:avLst/>
            </a:prstGeom>
            <a:noFill/>
            <a:ln w="6350">
              <a:noFill/>
            </a:ln>
          </p:spPr>
          <p:txBody>
            <a:bodyPr vert="vert270" lIns="91440" tIns="45720" rIns="91440" bIns="45720" numCol="1"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smtClean="0">
                  <a:solidFill>
                    <a:schemeClr val="bg2"/>
                  </a:solidFill>
                </a:rPr>
                <a:t> Coastal Overview</a:t>
              </a:r>
            </a:p>
          </p:txBody>
        </p:sp>
      </p:grpSp>
    </p:spTree>
    <p:extLst>
      <p:ext uri="{BB962C8B-B14F-4D97-AF65-F5344CB8AC3E}">
        <p14:creationId xmlns:p14="http://schemas.microsoft.com/office/powerpoint/2010/main" val="4881798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7999"/>
          </a:xfrm>
          <a:prstGeom prst="rect">
            <a:avLst/>
          </a:prstGeom>
          <a:blipFill dpi="0" rotWithShape="1">
            <a:blip r:embed="rId3" cstate="print">
              <a:alphaModFix am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1908445"/>
            <a:ext cx="8764438" cy="2629331"/>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8764438" y="5146928"/>
            <a:ext cx="379562" cy="1709928"/>
          </a:xfrm>
          <a:prstGeom prst="rect">
            <a:avLst/>
          </a:prstGeom>
          <a:solidFill>
            <a:srgbClr val="E8E5DD"/>
          </a:solidFill>
          <a:ln w="6350">
            <a:solidFill>
              <a:srgbClr val="E8E5DD"/>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bg2"/>
              </a:solidFill>
            </a:endParaRPr>
          </a:p>
        </p:txBody>
      </p:sp>
      <p:sp>
        <p:nvSpPr>
          <p:cNvPr id="6" name="Content Placeholder 2"/>
          <p:cNvSpPr txBox="1">
            <a:spLocks/>
          </p:cNvSpPr>
          <p:nvPr/>
        </p:nvSpPr>
        <p:spPr>
          <a:xfrm>
            <a:off x="8764438" y="3435857"/>
            <a:ext cx="379562" cy="1709928"/>
          </a:xfrm>
          <a:prstGeom prst="rect">
            <a:avLst/>
          </a:prstGeom>
          <a:solidFill>
            <a:schemeClr val="tx2"/>
          </a:solidFill>
          <a:ln w="6350">
            <a:solidFill>
              <a:schemeClr val="tx2"/>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bg2"/>
              </a:solidFill>
            </a:endParaRPr>
          </a:p>
        </p:txBody>
      </p:sp>
      <p:sp>
        <p:nvSpPr>
          <p:cNvPr id="7" name="Content Placeholder 2"/>
          <p:cNvSpPr txBox="1">
            <a:spLocks/>
          </p:cNvSpPr>
          <p:nvPr/>
        </p:nvSpPr>
        <p:spPr>
          <a:xfrm>
            <a:off x="8764438" y="1713359"/>
            <a:ext cx="379562" cy="1709928"/>
          </a:xfrm>
          <a:prstGeom prst="rect">
            <a:avLst/>
          </a:prstGeom>
          <a:solidFill>
            <a:srgbClr val="E8E5DD"/>
          </a:solidFill>
          <a:ln w="6350">
            <a:solidFill>
              <a:srgbClr val="E8E5DD"/>
            </a:solidFill>
          </a:ln>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200" dirty="0" smtClean="0">
              <a:solidFill>
                <a:schemeClr val="accent6">
                  <a:lumMod val="40000"/>
                  <a:lumOff val="60000"/>
                </a:schemeClr>
              </a:solidFill>
            </a:endParaRPr>
          </a:p>
        </p:txBody>
      </p:sp>
      <p:sp>
        <p:nvSpPr>
          <p:cNvPr id="12" name="Rectangle 11"/>
          <p:cNvSpPr/>
          <p:nvPr/>
        </p:nvSpPr>
        <p:spPr>
          <a:xfrm>
            <a:off x="0" y="4155622"/>
            <a:ext cx="8764438" cy="39472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07302"/>
            <a:ext cx="8764438" cy="2629331"/>
          </a:xfrm>
          <a:prstGeom prst="rect">
            <a:avLst/>
          </a:prstGeom>
        </p:spPr>
      </p:pic>
      <p:sp>
        <p:nvSpPr>
          <p:cNvPr id="19" name="TextBox 18"/>
          <p:cNvSpPr txBox="1"/>
          <p:nvPr/>
        </p:nvSpPr>
        <p:spPr>
          <a:xfrm>
            <a:off x="750745" y="4550346"/>
            <a:ext cx="7262949" cy="2031325"/>
          </a:xfrm>
          <a:prstGeom prst="rect">
            <a:avLst/>
          </a:prstGeom>
          <a:noFill/>
        </p:spPr>
        <p:txBody>
          <a:bodyPr wrap="square" rtlCol="0" anchor="ctr">
            <a:spAutoFit/>
          </a:bodyPr>
          <a:lstStyle/>
          <a:p>
            <a:pPr algn="ctr"/>
            <a:endParaRPr lang="en-US" dirty="0" smtClean="0"/>
          </a:p>
          <a:p>
            <a:pPr algn="ctr"/>
            <a:r>
              <a:rPr lang="en-US" sz="5400" dirty="0" smtClean="0">
                <a:latin typeface="Gill Sans MT Condensed" panose="020B0506020104020203" pitchFamily="34" charset="0"/>
              </a:rPr>
              <a:t>STORM PROTECTION:</a:t>
            </a:r>
          </a:p>
          <a:p>
            <a:pPr algn="ctr"/>
            <a:r>
              <a:rPr lang="en-US" sz="5400" dirty="0" smtClean="0">
                <a:latin typeface="Gill Sans MT Condensed" panose="020B0506020104020203" pitchFamily="34" charset="0"/>
              </a:rPr>
              <a:t>IT’S OUR FIRST LINE OF DEFENSE</a:t>
            </a:r>
            <a:endParaRPr lang="en-US" sz="5400" dirty="0">
              <a:latin typeface="Gill Sans MT Condensed" panose="020B0506020104020203" pitchFamily="34" charset="0"/>
            </a:endParaRPr>
          </a:p>
        </p:txBody>
      </p:sp>
      <p:sp>
        <p:nvSpPr>
          <p:cNvPr id="14" name="Title 1"/>
          <p:cNvSpPr txBox="1">
            <a:spLocks noGrp="1"/>
          </p:cNvSpPr>
          <p:nvPr>
            <p:ph type="title"/>
          </p:nvPr>
        </p:nvSpPr>
        <p:spPr>
          <a:xfrm>
            <a:off x="0" y="193897"/>
            <a:ext cx="6324600" cy="1325563"/>
          </a:xfrm>
          <a:prstGeom prst="rect">
            <a:avLst/>
          </a:prstGeom>
          <a:solidFill>
            <a:schemeClr val="tx2">
              <a:alpha val="30000"/>
            </a:schemeClr>
          </a:solidFill>
        </p:spPr>
        <p:txBody>
          <a:bodyPr vert="horz" lIns="91440" tIns="45720" rIns="91440" bIns="45720" rtlCol="0" anchor="b">
            <a:noAutofit/>
          </a:bodyPr>
          <a:lstStyle>
            <a:lvl1pPr algn="l" defTabSz="914400" rtl="0" eaLnBrk="1" latinLnBrk="0" hangingPunct="1">
              <a:lnSpc>
                <a:spcPct val="90000"/>
              </a:lnSpc>
              <a:spcBef>
                <a:spcPct val="0"/>
              </a:spcBef>
              <a:buNone/>
              <a:defRPr sz="5400" b="1" kern="1200">
                <a:solidFill>
                  <a:schemeClr val="tx1"/>
                </a:solidFill>
                <a:latin typeface="Gill Sans MT" panose="020B0502020104020203" pitchFamily="34" charset="0"/>
                <a:ea typeface="+mj-ea"/>
                <a:cs typeface="+mj-cs"/>
              </a:defRPr>
            </a:lvl1pPr>
          </a:lstStyle>
          <a:p>
            <a:r>
              <a:rPr lang="en-US" sz="4400" dirty="0" smtClean="0">
                <a:solidFill>
                  <a:schemeClr val="bg2"/>
                </a:solidFill>
              </a:rPr>
              <a:t>WHY IS JEFFERSON’S </a:t>
            </a:r>
            <a:br>
              <a:rPr lang="en-US" sz="4400" dirty="0" smtClean="0">
                <a:solidFill>
                  <a:schemeClr val="bg2"/>
                </a:solidFill>
              </a:rPr>
            </a:br>
            <a:r>
              <a:rPr lang="en-US" sz="4400" dirty="0" smtClean="0">
                <a:solidFill>
                  <a:schemeClr val="bg2"/>
                </a:solidFill>
              </a:rPr>
              <a:t>COAST IMPORTANT?</a:t>
            </a:r>
            <a:endParaRPr lang="en-US" sz="4400" dirty="0">
              <a:solidFill>
                <a:schemeClr val="bg2"/>
              </a:solidFill>
            </a:endParaRPr>
          </a:p>
        </p:txBody>
      </p:sp>
      <p:grpSp>
        <p:nvGrpSpPr>
          <p:cNvPr id="20" name="Group 19"/>
          <p:cNvGrpSpPr/>
          <p:nvPr/>
        </p:nvGrpSpPr>
        <p:grpSpPr>
          <a:xfrm>
            <a:off x="8379672" y="-6128"/>
            <a:ext cx="764328" cy="1713360"/>
            <a:chOff x="8388298" y="3435856"/>
            <a:chExt cx="764328" cy="1713360"/>
          </a:xfrm>
        </p:grpSpPr>
        <p:sp>
          <p:nvSpPr>
            <p:cNvPr id="21" name="Flowchart: Delay 20"/>
            <p:cNvSpPr/>
            <p:nvPr/>
          </p:nvSpPr>
          <p:spPr>
            <a:xfrm rot="10800000">
              <a:off x="8388298" y="3435856"/>
              <a:ext cx="755702" cy="1713359"/>
            </a:xfrm>
            <a:prstGeom prst="flowChartDelay">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2"/>
            <p:cNvSpPr txBox="1">
              <a:spLocks/>
            </p:cNvSpPr>
            <p:nvPr/>
          </p:nvSpPr>
          <p:spPr>
            <a:xfrm>
              <a:off x="8518393" y="3441984"/>
              <a:ext cx="634233" cy="1707232"/>
            </a:xfrm>
            <a:prstGeom prst="rect">
              <a:avLst/>
            </a:prstGeom>
            <a:noFill/>
            <a:ln w="6350">
              <a:noFill/>
            </a:ln>
          </p:spPr>
          <p:txBody>
            <a:bodyPr vert="vert270" lIns="91440" tIns="45720" rIns="91440" bIns="45720" numCol="1"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smtClean="0">
                  <a:solidFill>
                    <a:schemeClr val="bg2"/>
                  </a:solidFill>
                </a:rPr>
                <a:t> Coastal Overview</a:t>
              </a:r>
            </a:p>
          </p:txBody>
        </p:sp>
      </p:grpSp>
    </p:spTree>
    <p:extLst>
      <p:ext uri="{BB962C8B-B14F-4D97-AF65-F5344CB8AC3E}">
        <p14:creationId xmlns:p14="http://schemas.microsoft.com/office/powerpoint/2010/main" val="35212053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Jeff Parish">
      <a:dk1>
        <a:srgbClr val="3A567C"/>
      </a:dk1>
      <a:lt1>
        <a:srgbClr val="FFFFFE"/>
      </a:lt1>
      <a:dk2>
        <a:srgbClr val="6F819D"/>
      </a:dk2>
      <a:lt2>
        <a:srgbClr val="FFFFFE"/>
      </a:lt2>
      <a:accent1>
        <a:srgbClr val="96C14F"/>
      </a:accent1>
      <a:accent2>
        <a:srgbClr val="F18736"/>
      </a:accent2>
      <a:accent3>
        <a:srgbClr val="A5AB81"/>
      </a:accent3>
      <a:accent4>
        <a:srgbClr val="D8B25C"/>
      </a:accent4>
      <a:accent5>
        <a:srgbClr val="7BA79D"/>
      </a:accent5>
      <a:accent6>
        <a:srgbClr val="968C8C"/>
      </a:accent6>
      <a:hlink>
        <a:srgbClr val="F7B615"/>
      </a:hlink>
      <a:folHlink>
        <a:srgbClr val="7044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D6871AEF93874A95C6DC51FA3FE05F" ma:contentTypeVersion="15" ma:contentTypeDescription="Create a new document." ma:contentTypeScope="" ma:versionID="e166d3adb5f049d27dfdcc5d5d4ce333">
  <xsd:schema xmlns:xsd="http://www.w3.org/2001/XMLSchema" xmlns:xs="http://www.w3.org/2001/XMLSchema" xmlns:p="http://schemas.microsoft.com/office/2006/metadata/properties" xmlns:ns2="89bf36a1-727f-49e4-8ee4-407a12d19deb" xmlns:ns3="351583b8-680f-414b-ac50-23e1da0b317e" targetNamespace="http://schemas.microsoft.com/office/2006/metadata/properties" ma:root="true" ma:fieldsID="167c9afb262e43988daf8cfb10e50fd6" ns2:_="" ns3:_="">
    <xsd:import namespace="89bf36a1-727f-49e4-8ee4-407a12d19deb"/>
    <xsd:import namespace="351583b8-680f-414b-ac50-23e1da0b317e"/>
    <xsd:element name="properties">
      <xsd:complexType>
        <xsd:sequence>
          <xsd:element name="documentManagement">
            <xsd:complexType>
              <xsd:all>
                <xsd:element ref="ns2:CopyRights" minOccurs="0"/>
                <xsd:element ref="ns3:SharedWithUsers" minOccurs="0"/>
                <xsd:element ref="ns3:SharedWithDetails" minOccurs="0"/>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Inform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bf36a1-727f-49e4-8ee4-407a12d19deb" elementFormDefault="qualified">
    <xsd:import namespace="http://schemas.microsoft.com/office/2006/documentManagement/types"/>
    <xsd:import namespace="http://schemas.microsoft.com/office/infopath/2007/PartnerControls"/>
    <xsd:element name="CopyRights" ma:index="2" nillable="true" ma:displayName="Copyrights" ma:description="Organization responsible for content" ma:format="Dropdown" ma:internalName="CopyRights">
      <xsd:simpleType>
        <xsd:restriction base="dms:Note">
          <xsd:maxLength value="255"/>
        </xsd:restrictio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hidden="true" ma:internalName="MediaLengthInSeconds" ma:readOnly="true">
      <xsd:simpleType>
        <xsd:restriction base="dms:Unknown"/>
      </xsd:simpleType>
    </xsd:element>
    <xsd:element name="MediaServiceAutoTags" ma:index="14" nillable="true" ma:displayName="Tags" ma:hidden="true"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hidden="true" ma:internalName="MediaServiceOCR" ma:readOnly="true">
      <xsd:simpleType>
        <xsd:restriction base="dms:Note"/>
      </xsd:simpleType>
    </xsd:element>
    <xsd:element name="MediaServiceLocation" ma:index="18" nillable="true" ma:displayName="Location" ma:hidden="true" ma:internalName="MediaServiceLocation" ma:readOnly="true">
      <xsd:simpleType>
        <xsd:restriction base="dms:Text"/>
      </xsd:simpleType>
    </xsd:element>
    <xsd:element name="Information" ma:index="20" nillable="true" ma:displayName="Information" ma:format="Dropdown" ma:internalName="Information">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51583b8-680f-414b-ac50-23e1da0b317e" elementFormDefault="qualified">
    <xsd:import namespace="http://schemas.microsoft.com/office/2006/documentManagement/types"/>
    <xsd:import namespace="http://schemas.microsoft.com/office/infopath/2007/PartnerControls"/>
    <xsd:element name="SharedWithUsers" ma:index="8"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opyRights xmlns="89bf36a1-727f-49e4-8ee4-407a12d19deb" xsi:nil="true"/>
    <Information xmlns="89bf36a1-727f-49e4-8ee4-407a12d19deb" xsi:nil="true"/>
  </documentManagement>
</p:properties>
</file>

<file path=customXml/itemProps1.xml><?xml version="1.0" encoding="utf-8"?>
<ds:datastoreItem xmlns:ds="http://schemas.openxmlformats.org/officeDocument/2006/customXml" ds:itemID="{1DA7B288-831F-472A-AC5E-9DACFE5B2230}"/>
</file>

<file path=customXml/itemProps2.xml><?xml version="1.0" encoding="utf-8"?>
<ds:datastoreItem xmlns:ds="http://schemas.openxmlformats.org/officeDocument/2006/customXml" ds:itemID="{DAEF0133-2CCC-4579-81ED-4589CD3481D7}"/>
</file>

<file path=customXml/itemProps3.xml><?xml version="1.0" encoding="utf-8"?>
<ds:datastoreItem xmlns:ds="http://schemas.openxmlformats.org/officeDocument/2006/customXml" ds:itemID="{054B581F-70A7-430C-B71D-CA60C5E11B26}"/>
</file>

<file path=docProps/app.xml><?xml version="1.0" encoding="utf-8"?>
<Properties xmlns="http://schemas.openxmlformats.org/officeDocument/2006/extended-properties" xmlns:vt="http://schemas.openxmlformats.org/officeDocument/2006/docPropsVTypes">
  <Template>TM03090434[[fn=Wood Type]]</Template>
  <TotalTime>17690</TotalTime>
  <Words>922</Words>
  <Application>Microsoft Office PowerPoint</Application>
  <PresentationFormat>On-screen Show (4:3)</PresentationFormat>
  <Paragraphs>155</Paragraphs>
  <Slides>22</Slides>
  <Notes>21</Notes>
  <HiddenSlides>0</HiddenSlides>
  <MMClips>1</MMClips>
  <ScaleCrop>false</ScaleCrop>
  <HeadingPairs>
    <vt:vector size="8" baseType="variant">
      <vt:variant>
        <vt:lpstr>Fonts Used</vt:lpstr>
      </vt:variant>
      <vt:variant>
        <vt:i4>6</vt:i4>
      </vt:variant>
      <vt:variant>
        <vt:lpstr>Theme</vt:lpstr>
      </vt:variant>
      <vt:variant>
        <vt:i4>1</vt:i4>
      </vt:variant>
      <vt:variant>
        <vt:lpstr>Slide Titles</vt:lpstr>
      </vt:variant>
      <vt:variant>
        <vt:i4>22</vt:i4>
      </vt:variant>
      <vt:variant>
        <vt:lpstr>Custom Shows</vt:lpstr>
      </vt:variant>
      <vt:variant>
        <vt:i4>1</vt:i4>
      </vt:variant>
    </vt:vector>
  </HeadingPairs>
  <TitlesOfParts>
    <vt:vector size="30" baseType="lpstr">
      <vt:lpstr>Gill Sans MT</vt:lpstr>
      <vt:lpstr>Arial</vt:lpstr>
      <vt:lpstr>MS Gothic</vt:lpstr>
      <vt:lpstr>Gill Sans MT Condensed</vt:lpstr>
      <vt:lpstr>Calibri</vt:lpstr>
      <vt:lpstr>Rockwell Extra Bold</vt:lpstr>
      <vt:lpstr>Office Theme</vt:lpstr>
      <vt:lpstr>COASTAL 101 Jefferson Parish Coastal Restoration</vt:lpstr>
      <vt:lpstr>WHAT WE DO</vt:lpstr>
      <vt:lpstr>TODAY’S QUESTIONS</vt:lpstr>
      <vt:lpstr>PROBLEM TO SOLVE</vt:lpstr>
      <vt:lpstr>HISTORIC LAND LOSS</vt:lpstr>
      <vt:lpstr>FUTURE LAND LOSS: NO PLAN</vt:lpstr>
      <vt:lpstr>FUTURE WITH PLAN</vt:lpstr>
      <vt:lpstr>WHY IS JEFFERSON’S  COAST IMPORTANT?</vt:lpstr>
      <vt:lpstr>WHY IS JEFFERSON’S  COAST IMPORTANT?</vt:lpstr>
      <vt:lpstr>COASTAL FORMATION</vt:lpstr>
      <vt:lpstr>DELTA LOBE FORMATION</vt:lpstr>
      <vt:lpstr>WHAT CHANGED?</vt:lpstr>
      <vt:lpstr>BUILDING NEW LEVEES</vt:lpstr>
      <vt:lpstr>IMPACT OF LEVEES</vt:lpstr>
      <vt:lpstr>OTHER CAUSES OF LAND LOSS</vt:lpstr>
      <vt:lpstr>COASTAL FEATURE LEGEND</vt:lpstr>
      <vt:lpstr>BARRIER ISLANDS &amp; BEACHES</vt:lpstr>
      <vt:lpstr>COASTAL RIDGES</vt:lpstr>
      <vt:lpstr>WETLANDS</vt:lpstr>
      <vt:lpstr>COASTAL PROJECT  TYPES</vt:lpstr>
      <vt:lpstr>CHRISTMAS TREE RECYCLING PROJECT</vt:lpstr>
      <vt:lpstr>QUESTIONS?</vt:lpstr>
      <vt:lpstr>Standard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Jayd Hill</dc:creator>
  <cp:lastModifiedBy>Jayd Hill</cp:lastModifiedBy>
  <cp:revision>416</cp:revision>
  <cp:lastPrinted>2019-09-03T21:02:27Z</cp:lastPrinted>
  <dcterms:created xsi:type="dcterms:W3CDTF">2019-01-29T16:51:16Z</dcterms:created>
  <dcterms:modified xsi:type="dcterms:W3CDTF">2019-09-05T17:25:59Z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0x0101007DD6871AEF93874A95C6DC51FA3FE05F</vt:lpwstr>
  </property>
</Properties>
</file>